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4" r:id="rId1"/>
  </p:sldMasterIdLst>
  <p:notesMasterIdLst>
    <p:notesMasterId r:id="rId49"/>
  </p:notesMasterIdLst>
  <p:sldIdLst>
    <p:sldId id="256" r:id="rId2"/>
    <p:sldId id="304" r:id="rId3"/>
    <p:sldId id="287" r:id="rId4"/>
    <p:sldId id="306" r:id="rId5"/>
    <p:sldId id="270" r:id="rId6"/>
    <p:sldId id="296" r:id="rId7"/>
    <p:sldId id="269" r:id="rId8"/>
    <p:sldId id="300" r:id="rId9"/>
    <p:sldId id="259" r:id="rId10"/>
    <p:sldId id="257" r:id="rId11"/>
    <p:sldId id="261" r:id="rId12"/>
    <p:sldId id="262" r:id="rId13"/>
    <p:sldId id="273" r:id="rId14"/>
    <p:sldId id="271" r:id="rId15"/>
    <p:sldId id="272" r:id="rId16"/>
    <p:sldId id="258" r:id="rId17"/>
    <p:sldId id="264" r:id="rId18"/>
    <p:sldId id="265" r:id="rId19"/>
    <p:sldId id="288" r:id="rId20"/>
    <p:sldId id="289" r:id="rId21"/>
    <p:sldId id="290" r:id="rId22"/>
    <p:sldId id="302" r:id="rId23"/>
    <p:sldId id="299" r:id="rId24"/>
    <p:sldId id="267" r:id="rId25"/>
    <p:sldId id="274" r:id="rId26"/>
    <p:sldId id="266" r:id="rId27"/>
    <p:sldId id="282" r:id="rId28"/>
    <p:sldId id="301" r:id="rId29"/>
    <p:sldId id="260" r:id="rId30"/>
    <p:sldId id="286" r:id="rId31"/>
    <p:sldId id="291" r:id="rId32"/>
    <p:sldId id="292" r:id="rId33"/>
    <p:sldId id="280" r:id="rId34"/>
    <p:sldId id="278" r:id="rId35"/>
    <p:sldId id="305" r:id="rId36"/>
    <p:sldId id="297" r:id="rId37"/>
    <p:sldId id="268" r:id="rId38"/>
    <p:sldId id="279" r:id="rId39"/>
    <p:sldId id="293" r:id="rId40"/>
    <p:sldId id="294" r:id="rId41"/>
    <p:sldId id="309" r:id="rId42"/>
    <p:sldId id="307" r:id="rId43"/>
    <p:sldId id="308" r:id="rId44"/>
    <p:sldId id="283" r:id="rId45"/>
    <p:sldId id="303" r:id="rId46"/>
    <p:sldId id="311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F33"/>
    <a:srgbClr val="1EC13A"/>
    <a:srgbClr val="55FF3F"/>
    <a:srgbClr val="2F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384615384615"/>
          <c:y val="0.331168831168831"/>
          <c:w val="0.75824175824175799"/>
          <c:h val="0.535714285714286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normoglycemia</c:v>
                </c:pt>
              </c:strCache>
            </c:strRef>
          </c:tx>
          <c:spPr>
            <a:solidFill>
              <a:srgbClr val="63AAFE"/>
            </a:solidFill>
            <a:ln w="11675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DD2D32"/>
              </a:solidFill>
              <a:ln w="1167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1675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Normoglycemia</c:v>
                </c:pt>
                <c:pt idx="1">
                  <c:v>Known DM</c:v>
                </c:pt>
                <c:pt idx="2">
                  <c:v>New Hyperglycemia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%">
                  <c:v>64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58C"/>
            </a:solidFill>
            <a:ln w="116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63AAFE"/>
              </a:solidFill>
              <a:ln w="1167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167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Lbls>
            <c:numFmt formatCode="0%" sourceLinked="0"/>
            <c:spPr>
              <a:noFill/>
              <a:ln w="23350">
                <a:noFill/>
              </a:ln>
            </c:spPr>
            <c:txPr>
              <a:bodyPr/>
              <a:lstStyle/>
              <a:p>
                <a:pPr>
                  <a:defRPr sz="13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Normoglycemia</c:v>
                </c:pt>
                <c:pt idx="1">
                  <c:v>Known DM</c:v>
                </c:pt>
                <c:pt idx="2">
                  <c:v>New Hyperglycemia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%">
                  <c:v>0.12</c:v>
                </c:pt>
                <c:pt idx="1">
                  <c:v>46.9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167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2032787192235"/>
          <c:y val="5.06461451421895E-2"/>
          <c:w val="0.38270272294742302"/>
          <c:h val="0.24153744649522499"/>
        </c:manualLayout>
      </c:layout>
      <c:overlay val="0"/>
      <c:spPr>
        <a:noFill/>
        <a:ln w="2919">
          <a:solidFill>
            <a:srgbClr val="000000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bg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40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3E555-55FE-564C-949C-635B56B532CD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08D6-AF21-A14E-98F6-6A447858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62" marR="0" indent="-17786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cs typeface="ＭＳ Ｐゴシック" charset="0"/>
              </a:rPr>
              <a:t> </a:t>
            </a:r>
            <a:endParaRPr lang="en-US" dirty="0">
              <a:latin typeface="Calibri" charset="0"/>
              <a:cs typeface="ＭＳ Ｐゴシック" charset="0"/>
            </a:endParaRPr>
          </a:p>
          <a:p>
            <a:pPr marL="177862" indent="-177862"/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defTabSz="439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39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796B493-C355-4342-A28C-F581ED6E0B53}" type="slidenum">
              <a:rPr lang="en-US" sz="1200">
                <a:latin typeface="Calibri" charset="0"/>
                <a:cs typeface="Arial" charset="0"/>
              </a:rPr>
              <a:pPr algn="r" eaLnBrk="1" hangingPunct="1"/>
              <a:t>20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marL="337002" indent="-337002"/>
            <a:endParaRPr lang="en-CA" smtClean="0"/>
          </a:p>
        </p:txBody>
      </p:sp>
      <p:sp>
        <p:nvSpPr>
          <p:cNvPr id="102403" name="Slide Number Placeholder 3"/>
          <p:cNvSpPr txBox="1">
            <a:spLocks noGrp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274" eaLnBrk="0" fontAlgn="base" hangingPunct="0">
              <a:spcBef>
                <a:spcPct val="0"/>
              </a:spcBef>
              <a:spcAft>
                <a:spcPct val="0"/>
              </a:spcAft>
            </a:pPr>
            <a:fld id="{E8CA4BA4-F7E3-49F6-86D3-3407AE1A3A04}" type="slidenum">
              <a:rPr 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 algn="r" defTabSz="914274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B9ABE-825C-4FD3-9E1A-65C221684C92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37ED-81C3-254A-9014-509CB61228E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E787E-47D2-9849-8EE7-0BF4759EB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79ED0B-98FA-2B41-8168-F535BB085624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3CD4FF-D2F8-B144-8376-B7C997659D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Perioperative </a:t>
            </a:r>
            <a:r>
              <a:rPr lang="en-US" dirty="0"/>
              <a:t>G</a:t>
            </a:r>
            <a:r>
              <a:rPr lang="en-US" dirty="0" smtClean="0"/>
              <a:t>lucose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932" y="4762500"/>
            <a:ext cx="648004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Mary Catherine </a:t>
            </a:r>
            <a:r>
              <a:rPr lang="en-US" dirty="0" err="1" smtClean="0"/>
              <a:t>MacSween</a:t>
            </a:r>
            <a:r>
              <a:rPr lang="en-US" dirty="0" smtClean="0"/>
              <a:t> MD FRCPC</a:t>
            </a:r>
          </a:p>
          <a:p>
            <a:r>
              <a:rPr lang="en-US" dirty="0" smtClean="0"/>
              <a:t>The Moncton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Glycemic control in the perioperative period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Sebranek</a:t>
            </a:r>
            <a:r>
              <a:rPr lang="en-US" sz="2400" b="1" dirty="0" smtClean="0"/>
              <a:t> et al BMJ Dec 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47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AC810"/>
                </a:solidFill>
              </a:rPr>
              <a:t>Undiagnosed Diabetes in Surgical Patients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7310 German patients undergoing CABG 5.2% had undiagnosed DM.</a:t>
            </a:r>
          </a:p>
          <a:p>
            <a:r>
              <a:rPr lang="en-US" sz="2400" dirty="0" smtClean="0"/>
              <a:t>More likely to require resuscitation, re-intubation, and longer postoperative ventilation and had higher perioperative mortality than both diagnosed diabetes and no diabetes.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2010 </a:t>
            </a:r>
            <a:r>
              <a:rPr lang="en-US" sz="2400" dirty="0"/>
              <a:t>C</a:t>
            </a:r>
            <a:r>
              <a:rPr lang="en-US" sz="2400" dirty="0" smtClean="0"/>
              <a:t>leveland </a:t>
            </a:r>
            <a:r>
              <a:rPr lang="en-US" sz="2400" dirty="0"/>
              <a:t>C</a:t>
            </a:r>
            <a:r>
              <a:rPr lang="en-US" sz="2400" dirty="0" smtClean="0"/>
              <a:t>linic study found the rate of undiagnosed DM in ~ 40,000 non-cardiac surgery patients was 10% and IFG 11%.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AC810"/>
                </a:solidFill>
              </a:rPr>
              <a:t>Preoperative  A1C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8575" cmpd="sng">
            <a:solidFill>
              <a:srgbClr val="6EA0B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/>
              <a:t>C</a:t>
            </a:r>
            <a:r>
              <a:rPr lang="en-US" sz="2800" b="1" dirty="0" smtClean="0"/>
              <a:t>olorectal surgery     </a:t>
            </a:r>
            <a:endParaRPr lang="en-US" sz="2400" b="1" dirty="0" smtClean="0"/>
          </a:p>
          <a:p>
            <a:r>
              <a:rPr lang="en-US" sz="2800" dirty="0" smtClean="0"/>
              <a:t>120 patients without known DM</a:t>
            </a:r>
            <a:r>
              <a:rPr lang="en-US" sz="2800" dirty="0"/>
              <a:t> </a:t>
            </a:r>
            <a:r>
              <a:rPr lang="en-US" sz="2800" dirty="0" smtClean="0"/>
              <a:t>followed prospectively. (2009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A1C &gt; 6% were at significantly increased risk for pneumonia, UTI, pleural effusions and post operative ileus.  </a:t>
            </a:r>
          </a:p>
          <a:p>
            <a:r>
              <a:rPr lang="en-US" dirty="0" smtClean="0"/>
              <a:t>Retrospectively, A1C &lt;7% significantly associated with decreased pneumonia, wound infection UTI and sepsis.  (2006)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28575" cmpd="sng">
            <a:solidFill>
              <a:srgbClr val="6EA0B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Orthopedic Surgery</a:t>
            </a:r>
          </a:p>
          <a:p>
            <a:r>
              <a:rPr lang="en-US" dirty="0" smtClean="0"/>
              <a:t>Significant increase in wound complications after total knee </a:t>
            </a:r>
            <a:r>
              <a:rPr lang="en-US" dirty="0" err="1" smtClean="0"/>
              <a:t>arthroplasty</a:t>
            </a:r>
            <a:r>
              <a:rPr lang="en-US" dirty="0" smtClean="0"/>
              <a:t> in diabetic patients with A1C &gt; 8%  (2013)</a:t>
            </a:r>
          </a:p>
          <a:p>
            <a:r>
              <a:rPr lang="en-US" dirty="0" smtClean="0"/>
              <a:t>Preadmission hyperglycemia independent risk factor for in-hospital symptomatic PE after major orthopedic surgery.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Hyperglycemia and Post Operative Thromboembolic Disease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6245" y="2360613"/>
            <a:ext cx="4037012" cy="4497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R</a:t>
            </a:r>
            <a:r>
              <a:rPr lang="en-US" sz="2400" dirty="0" smtClean="0"/>
              <a:t>etrospective </a:t>
            </a:r>
            <a:r>
              <a:rPr lang="en-US" sz="2400" dirty="0"/>
              <a:t>study of 6500 hip/knee replacement surgeries.</a:t>
            </a:r>
          </a:p>
          <a:p>
            <a:r>
              <a:rPr lang="en-US" sz="2400" dirty="0"/>
              <a:t>Post op PE  hyperglycemic vs. </a:t>
            </a:r>
            <a:r>
              <a:rPr lang="en-US" sz="2400" dirty="0" err="1"/>
              <a:t>normoglycemic</a:t>
            </a:r>
            <a:r>
              <a:rPr lang="en-US" sz="2400" dirty="0"/>
              <a:t> patients a </a:t>
            </a:r>
            <a:r>
              <a:rPr lang="en-US" sz="2400" b="1" dirty="0"/>
              <a:t>3.9 x risk.</a:t>
            </a:r>
          </a:p>
        </p:txBody>
      </p:sp>
      <p:pic>
        <p:nvPicPr>
          <p:cNvPr id="17412" name="Picture 4" descr="dvtl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r="-296"/>
          <a:stretch>
            <a:fillRect/>
          </a:stretch>
        </p:blipFill>
        <p:spPr>
          <a:xfrm>
            <a:off x="5286713" y="3168316"/>
            <a:ext cx="2663951" cy="2302542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60461" y="6216787"/>
            <a:ext cx="3832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/>
              <a:t>Mraovic</a:t>
            </a:r>
            <a:r>
              <a:rPr lang="en-US" sz="2000" dirty="0" smtClean="0"/>
              <a:t>, Can </a:t>
            </a:r>
            <a:r>
              <a:rPr lang="en-US" sz="2000" dirty="0"/>
              <a:t>J </a:t>
            </a:r>
            <a:r>
              <a:rPr lang="en-US" sz="2000" dirty="0" err="1" smtClean="0"/>
              <a:t>Anaes</a:t>
            </a:r>
            <a:r>
              <a:rPr lang="en-US" sz="2000" dirty="0" smtClean="0"/>
              <a:t>. </a:t>
            </a:r>
            <a:r>
              <a:rPr lang="en-US" sz="2000" dirty="0"/>
              <a:t>June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endParaRPr lang="en-US" sz="4400" dirty="0"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7" r="-11547"/>
          <a:stretch>
            <a:fillRect/>
          </a:stretch>
        </p:blipFill>
        <p:spPr>
          <a:xfrm>
            <a:off x="-1035349" y="-2"/>
            <a:ext cx="11240510" cy="6812648"/>
          </a:xfrm>
          <a:ln w="381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Consensus Conference 2004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2248732"/>
            <a:ext cx="7662864" cy="326716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American </a:t>
            </a:r>
            <a:r>
              <a:rPr lang="en-US" sz="1600" dirty="0" smtClean="0">
                <a:latin typeface="Arial" charset="0"/>
                <a:cs typeface="Arial" charset="0"/>
              </a:rPr>
              <a:t>Association </a:t>
            </a:r>
            <a:r>
              <a:rPr lang="en-US" sz="1600" dirty="0">
                <a:latin typeface="Arial" charset="0"/>
                <a:cs typeface="Arial" charset="0"/>
              </a:rPr>
              <a:t>Clinical Endocrinologists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American College of Endocrinology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Endocrine Society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ADA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AHA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Society of Critical Care Medicine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Society of Hospital Medicine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Society of Thoracic Surgeons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American </a:t>
            </a:r>
            <a:r>
              <a:rPr lang="en-US" sz="1600" dirty="0" smtClean="0">
                <a:latin typeface="Arial" charset="0"/>
                <a:cs typeface="Arial" charset="0"/>
              </a:rPr>
              <a:t>Society </a:t>
            </a:r>
            <a:r>
              <a:rPr lang="en-US" sz="1600" dirty="0">
                <a:latin typeface="Arial" charset="0"/>
                <a:cs typeface="Arial" charset="0"/>
              </a:rPr>
              <a:t>of Anesthesiologists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cs typeface="Arial" charset="0"/>
              </a:rPr>
              <a:t>American Association of Diabetes Educators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solidFill>
              <a:srgbClr val="6EA0B0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800" dirty="0" smtClean="0"/>
              <a:t>The incidence of diabetes has tripled over the last decade and one third are undiagnosed.</a:t>
            </a:r>
          </a:p>
          <a:p>
            <a:endParaRPr lang="en-US" sz="2600" dirty="0"/>
          </a:p>
          <a:p>
            <a:r>
              <a:rPr lang="en-US" sz="2600" dirty="0" smtClean="0"/>
              <a:t>Diabetic patients are at increased risk for postoperative infection, arrhythmia</a:t>
            </a:r>
            <a:r>
              <a:rPr lang="en-US" sz="2200" dirty="0" smtClean="0"/>
              <a:t>,  </a:t>
            </a:r>
            <a:r>
              <a:rPr lang="en-US" sz="2600" dirty="0" smtClean="0"/>
              <a:t>acute renal</a:t>
            </a:r>
            <a:r>
              <a:rPr lang="en-US" sz="2200" dirty="0" smtClean="0"/>
              <a:t> </a:t>
            </a:r>
            <a:r>
              <a:rPr lang="en-US" sz="2600" dirty="0" smtClean="0"/>
              <a:t>failure</a:t>
            </a:r>
            <a:r>
              <a:rPr lang="en-US" sz="2200" dirty="0" smtClean="0"/>
              <a:t>,  </a:t>
            </a:r>
            <a:r>
              <a:rPr lang="en-US" sz="2600" dirty="0" smtClean="0"/>
              <a:t>stroke, MI, increased LOS, and death.</a:t>
            </a:r>
          </a:p>
          <a:p>
            <a:pPr marL="68580" indent="0">
              <a:buNone/>
            </a:pPr>
            <a:endParaRPr lang="en-US" sz="2600" dirty="0" smtClean="0"/>
          </a:p>
          <a:p>
            <a:r>
              <a:rPr lang="en-US" sz="2600" dirty="0" smtClean="0"/>
              <a:t>Stress-induced hyperglycemia entails higher risks and often </a:t>
            </a:r>
            <a:r>
              <a:rPr lang="en-US" sz="2600" i="1" dirty="0" smtClean="0"/>
              <a:t>poorer outcomes </a:t>
            </a:r>
            <a:r>
              <a:rPr lang="en-US" sz="2600" dirty="0" smtClean="0"/>
              <a:t>in hospitalized patients than equally </a:t>
            </a:r>
            <a:r>
              <a:rPr lang="en-US" sz="2600" dirty="0" err="1" smtClean="0"/>
              <a:t>dysglycemic</a:t>
            </a:r>
            <a:r>
              <a:rPr lang="en-US" sz="2600" dirty="0" smtClean="0"/>
              <a:t> patients with known diabetes.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23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Georgia" pitchFamily="18" charset="0"/>
              </a:rPr>
              <a:t>Physiologic Insulin Secretion</a:t>
            </a:r>
          </a:p>
        </p:txBody>
      </p:sp>
      <p:sp>
        <p:nvSpPr>
          <p:cNvPr id="76802" name="Line 3"/>
          <p:cNvSpPr>
            <a:spLocks noChangeShapeType="1"/>
          </p:cNvSpPr>
          <p:nvPr/>
        </p:nvSpPr>
        <p:spPr bwMode="auto">
          <a:xfrm>
            <a:off x="914400" y="2066925"/>
            <a:ext cx="0" cy="3810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914400" y="5876925"/>
            <a:ext cx="777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14400" y="4962525"/>
            <a:ext cx="7772400" cy="9144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447800" y="2420938"/>
            <a:ext cx="1057275" cy="2667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586163" y="2420938"/>
            <a:ext cx="1057275" cy="2667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5572125" y="2420938"/>
            <a:ext cx="1057275" cy="2667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76808" name="WordArt 9"/>
          <p:cNvSpPr>
            <a:spLocks noChangeArrowheads="1" noChangeShapeType="1" noTextEdit="1"/>
          </p:cNvSpPr>
          <p:nvPr/>
        </p:nvSpPr>
        <p:spPr bwMode="auto">
          <a:xfrm>
            <a:off x="3563938" y="5229225"/>
            <a:ext cx="1247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6662" dir="2115817" algn="ctr" rotWithShape="0">
                    <a:srgbClr val="9999FF">
                      <a:alpha val="74997"/>
                    </a:srgbClr>
                  </a:outerShdw>
                </a:effectLst>
                <a:latin typeface="Arial Black"/>
              </a:rPr>
              <a:t>Basal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9" grpId="0" animBg="1"/>
      <p:bldP spid="235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Advanced Type 2 Diabetes</a:t>
            </a:r>
          </a:p>
        </p:txBody>
      </p:sp>
      <p:sp>
        <p:nvSpPr>
          <p:cNvPr id="77826" name="Line 3"/>
          <p:cNvSpPr>
            <a:spLocks noChangeShapeType="1"/>
          </p:cNvSpPr>
          <p:nvPr/>
        </p:nvSpPr>
        <p:spPr bwMode="auto">
          <a:xfrm>
            <a:off x="921582" y="990159"/>
            <a:ext cx="0" cy="434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914400" y="5331028"/>
            <a:ext cx="678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914400" y="5135805"/>
            <a:ext cx="6781800" cy="1524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77829" name="AutoShape 6"/>
          <p:cNvSpPr>
            <a:spLocks noChangeArrowheads="1"/>
          </p:cNvSpPr>
          <p:nvPr/>
        </p:nvSpPr>
        <p:spPr bwMode="auto">
          <a:xfrm>
            <a:off x="5419725" y="4678605"/>
            <a:ext cx="523875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77830" name="AutoShape 7"/>
          <p:cNvSpPr>
            <a:spLocks noChangeArrowheads="1"/>
          </p:cNvSpPr>
          <p:nvPr/>
        </p:nvSpPr>
        <p:spPr bwMode="auto">
          <a:xfrm>
            <a:off x="3667125" y="4678605"/>
            <a:ext cx="523875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77831" name="AutoShape 8"/>
          <p:cNvSpPr>
            <a:spLocks noChangeArrowheads="1"/>
          </p:cNvSpPr>
          <p:nvPr/>
        </p:nvSpPr>
        <p:spPr bwMode="auto">
          <a:xfrm>
            <a:off x="1905000" y="4678605"/>
            <a:ext cx="523875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Diabetes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7412" y="1807882"/>
            <a:ext cx="44823" cy="4243294"/>
          </a:xfrm>
          <a:prstGeom prst="line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2235" y="6051176"/>
            <a:ext cx="6589059" cy="0"/>
          </a:xfrm>
          <a:prstGeom prst="line">
            <a:avLst/>
          </a:prstGeom>
          <a:ln w="22225">
            <a:solidFill>
              <a:srgbClr val="F7DF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 cmpd="sng">
            <a:solidFill>
              <a:srgbClr val="6EA0B0"/>
            </a:solidFill>
          </a:ln>
        </p:spPr>
        <p:txBody>
          <a:bodyPr/>
          <a:lstStyle/>
          <a:p>
            <a:r>
              <a:rPr lang="en-US" dirty="0" smtClean="0"/>
              <a:t>74 year old male DM1 x 40 years.</a:t>
            </a:r>
          </a:p>
          <a:p>
            <a:r>
              <a:rPr lang="en-US" dirty="0" smtClean="0"/>
              <a:t>MDI with </a:t>
            </a:r>
            <a:r>
              <a:rPr lang="en-US" dirty="0" err="1" smtClean="0"/>
              <a:t>Levemir</a:t>
            </a:r>
            <a:r>
              <a:rPr lang="en-US" dirty="0" smtClean="0"/>
              <a:t> 17 units </a:t>
            </a:r>
            <a:r>
              <a:rPr lang="en-US" dirty="0" err="1" smtClean="0"/>
              <a:t>hs</a:t>
            </a:r>
            <a:r>
              <a:rPr lang="en-US" dirty="0" smtClean="0"/>
              <a:t> and </a:t>
            </a:r>
            <a:r>
              <a:rPr lang="en-US" dirty="0" err="1" smtClean="0"/>
              <a:t>NovoRapid</a:t>
            </a:r>
            <a:r>
              <a:rPr lang="en-US" dirty="0" smtClean="0"/>
              <a:t> at meals.</a:t>
            </a:r>
          </a:p>
          <a:p>
            <a:r>
              <a:rPr lang="en-US" dirty="0" smtClean="0"/>
              <a:t>Pre-op instructions take half usual </a:t>
            </a:r>
            <a:r>
              <a:rPr lang="en-US" dirty="0" err="1" smtClean="0"/>
              <a:t>Levemir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Pre-op glucose 17.8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r>
              <a:rPr lang="en-US" dirty="0" smtClean="0"/>
              <a:t>Day 2 given half dose again at </a:t>
            </a:r>
            <a:r>
              <a:rPr lang="en-US" dirty="0" err="1" smtClean="0"/>
              <a:t>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Day 3, ICU on 8 units/</a:t>
            </a:r>
            <a:r>
              <a:rPr lang="en-US" dirty="0" err="1" smtClean="0"/>
              <a:t>hr</a:t>
            </a:r>
            <a:r>
              <a:rPr lang="en-US" dirty="0" smtClean="0"/>
              <a:t> insulin drip.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16"/>
          <p:cNvSpPr>
            <a:spLocks noChangeShapeType="1"/>
          </p:cNvSpPr>
          <p:nvPr/>
        </p:nvSpPr>
        <p:spPr bwMode="auto">
          <a:xfrm>
            <a:off x="1570038" y="1863725"/>
            <a:ext cx="0" cy="35655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8787" name="Line 17"/>
          <p:cNvSpPr>
            <a:spLocks noChangeShapeType="1"/>
          </p:cNvSpPr>
          <p:nvPr/>
        </p:nvSpPr>
        <p:spPr bwMode="auto">
          <a:xfrm>
            <a:off x="1570038" y="5429250"/>
            <a:ext cx="44878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8788" name="Text Box 18"/>
          <p:cNvSpPr txBox="1">
            <a:spLocks noChangeArrowheads="1"/>
          </p:cNvSpPr>
          <p:nvPr/>
        </p:nvSpPr>
        <p:spPr bwMode="auto">
          <a:xfrm>
            <a:off x="1003300" y="4538663"/>
            <a:ext cx="566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US" sz="1800" b="1">
                <a:latin typeface="Arial"/>
                <a:cs typeface="Arial"/>
              </a:rPr>
              <a:t>4.0</a:t>
            </a:r>
          </a:p>
        </p:txBody>
      </p:sp>
      <p:sp>
        <p:nvSpPr>
          <p:cNvPr id="118789" name="Text Box 19"/>
          <p:cNvSpPr txBox="1">
            <a:spLocks noChangeArrowheads="1"/>
          </p:cNvSpPr>
          <p:nvPr/>
        </p:nvSpPr>
        <p:spPr bwMode="auto">
          <a:xfrm>
            <a:off x="838200" y="3000375"/>
            <a:ext cx="73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b="1" dirty="0">
                <a:latin typeface="Arial"/>
                <a:cs typeface="Arial"/>
              </a:rPr>
              <a:t>10.0</a:t>
            </a:r>
          </a:p>
        </p:txBody>
      </p:sp>
      <p:sp>
        <p:nvSpPr>
          <p:cNvPr id="118790" name="Text Box 20"/>
          <p:cNvSpPr txBox="1">
            <a:spLocks noChangeArrowheads="1"/>
          </p:cNvSpPr>
          <p:nvPr/>
        </p:nvSpPr>
        <p:spPr bwMode="auto">
          <a:xfrm>
            <a:off x="1420813" y="54292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Breakfast</a:t>
            </a:r>
          </a:p>
        </p:txBody>
      </p:sp>
      <p:sp>
        <p:nvSpPr>
          <p:cNvPr id="118791" name="Text Box 21"/>
          <p:cNvSpPr txBox="1">
            <a:spLocks noChangeArrowheads="1"/>
          </p:cNvSpPr>
          <p:nvPr/>
        </p:nvSpPr>
        <p:spPr bwMode="auto">
          <a:xfrm>
            <a:off x="2776538" y="54292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/>
                <a:cs typeface="Arial"/>
              </a:rPr>
              <a:t>Lunch</a:t>
            </a:r>
          </a:p>
        </p:txBody>
      </p:sp>
      <p:sp>
        <p:nvSpPr>
          <p:cNvPr id="118792" name="Text Box 22"/>
          <p:cNvSpPr txBox="1">
            <a:spLocks noChangeArrowheads="1"/>
          </p:cNvSpPr>
          <p:nvPr/>
        </p:nvSpPr>
        <p:spPr bwMode="auto">
          <a:xfrm>
            <a:off x="3922713" y="54292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/>
                <a:cs typeface="Arial"/>
              </a:rPr>
              <a:t>Dinner</a:t>
            </a:r>
          </a:p>
        </p:txBody>
      </p:sp>
      <p:sp>
        <p:nvSpPr>
          <p:cNvPr id="118793" name="Text Box 23"/>
          <p:cNvSpPr txBox="1">
            <a:spLocks noChangeArrowheads="1"/>
          </p:cNvSpPr>
          <p:nvPr/>
        </p:nvSpPr>
        <p:spPr bwMode="auto">
          <a:xfrm>
            <a:off x="4911725" y="54292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/>
                <a:cs typeface="Arial"/>
              </a:rPr>
              <a:t>Bedtime</a:t>
            </a:r>
          </a:p>
        </p:txBody>
      </p:sp>
      <p:graphicFrame>
        <p:nvGraphicFramePr>
          <p:cNvPr id="14035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76617"/>
              </p:ext>
            </p:extLst>
          </p:nvPr>
        </p:nvGraphicFramePr>
        <p:xfrm>
          <a:off x="6477000" y="2676522"/>
          <a:ext cx="2438400" cy="2419460"/>
        </p:xfrm>
        <a:graphic>
          <a:graphicData uri="http://schemas.openxmlformats.org/drawingml/2006/table">
            <a:tbl>
              <a:tblPr/>
              <a:tblGrid>
                <a:gridCol w="1256145"/>
                <a:gridCol w="1182255"/>
              </a:tblGrid>
              <a:tr h="2989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BG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mmol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/L)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Bolus insulin (U)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&lt; 4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Call MD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 4.1 – 10.0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 10.1 – 13.0 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13.1 – 16.0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 16.1 – 19.0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 &gt; 19.0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Call MD</a:t>
                      </a:r>
                    </a:p>
                  </a:txBody>
                  <a:tcPr marL="91462" marR="91462" marT="45700" marB="4570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5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43"/>
          <p:cNvGrpSpPr>
            <a:grpSpLocks/>
          </p:cNvGrpSpPr>
          <p:nvPr/>
        </p:nvGrpSpPr>
        <p:grpSpPr bwMode="auto">
          <a:xfrm>
            <a:off x="1687513" y="4162429"/>
            <a:ext cx="566737" cy="504826"/>
            <a:chOff x="679" y="2454"/>
            <a:chExt cx="357" cy="318"/>
          </a:xfrm>
        </p:grpSpPr>
        <p:sp>
          <p:nvSpPr>
            <p:cNvPr id="118845" name="Oval 219"/>
            <p:cNvSpPr>
              <a:spLocks noChangeArrowheads="1"/>
            </p:cNvSpPr>
            <p:nvPr/>
          </p:nvSpPr>
          <p:spPr bwMode="auto">
            <a:xfrm>
              <a:off x="802" y="2454"/>
              <a:ext cx="56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endParaRPr lang="en-US" sz="2800">
                <a:latin typeface="Arial"/>
                <a:cs typeface="Arial"/>
              </a:endParaRPr>
            </a:p>
          </p:txBody>
        </p:sp>
        <p:sp>
          <p:nvSpPr>
            <p:cNvPr id="118846" name="Text Box 220"/>
            <p:cNvSpPr txBox="1">
              <a:spLocks noChangeArrowheads="1"/>
            </p:cNvSpPr>
            <p:nvPr/>
          </p:nvSpPr>
          <p:spPr bwMode="auto">
            <a:xfrm>
              <a:off x="679" y="2559"/>
              <a:ext cx="3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Arial"/>
                  <a:cs typeface="Arial"/>
                </a:rPr>
                <a:t>6.0</a:t>
              </a:r>
            </a:p>
          </p:txBody>
        </p:sp>
      </p:grpSp>
      <p:sp>
        <p:nvSpPr>
          <p:cNvPr id="118818" name="AutoShape 221"/>
          <p:cNvSpPr>
            <a:spLocks noChangeArrowheads="1"/>
          </p:cNvSpPr>
          <p:nvPr/>
        </p:nvSpPr>
        <p:spPr bwMode="auto">
          <a:xfrm>
            <a:off x="1590675" y="5665788"/>
            <a:ext cx="4664075" cy="506412"/>
          </a:xfrm>
          <a:prstGeom prst="rightArrow">
            <a:avLst>
              <a:gd name="adj1" fmla="val 50000"/>
              <a:gd name="adj2" fmla="val 93166"/>
            </a:avLst>
          </a:prstGeom>
          <a:solidFill>
            <a:srgbClr val="2351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8819" name="Text Box 222"/>
          <p:cNvSpPr txBox="1">
            <a:spLocks noChangeArrowheads="1"/>
          </p:cNvSpPr>
          <p:nvPr/>
        </p:nvSpPr>
        <p:spPr bwMode="auto">
          <a:xfrm>
            <a:off x="2481263" y="5734050"/>
            <a:ext cx="2430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Bolus insulin QID</a:t>
            </a:r>
          </a:p>
        </p:txBody>
      </p:sp>
      <p:sp>
        <p:nvSpPr>
          <p:cNvPr id="1511648" name="Oval 224"/>
          <p:cNvSpPr>
            <a:spLocks noChangeArrowheads="1"/>
          </p:cNvSpPr>
          <p:nvPr/>
        </p:nvSpPr>
        <p:spPr bwMode="auto">
          <a:xfrm>
            <a:off x="3030538" y="2300288"/>
            <a:ext cx="88900" cy="166687"/>
          </a:xfrm>
          <a:prstGeom prst="ellipse">
            <a:avLst/>
          </a:prstGeom>
          <a:solidFill>
            <a:srgbClr val="A720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11649" name="Oval 225"/>
          <p:cNvSpPr>
            <a:spLocks noChangeArrowheads="1"/>
          </p:cNvSpPr>
          <p:nvPr/>
        </p:nvSpPr>
        <p:spPr bwMode="auto">
          <a:xfrm>
            <a:off x="4143375" y="4162425"/>
            <a:ext cx="88900" cy="166688"/>
          </a:xfrm>
          <a:prstGeom prst="ellipse">
            <a:avLst/>
          </a:prstGeom>
          <a:solidFill>
            <a:srgbClr val="A720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11650" name="Oval 226"/>
          <p:cNvSpPr>
            <a:spLocks noChangeArrowheads="1"/>
          </p:cNvSpPr>
          <p:nvPr/>
        </p:nvSpPr>
        <p:spPr bwMode="auto">
          <a:xfrm>
            <a:off x="5464175" y="1863725"/>
            <a:ext cx="88900" cy="166688"/>
          </a:xfrm>
          <a:prstGeom prst="ellipse">
            <a:avLst/>
          </a:prstGeom>
          <a:solidFill>
            <a:srgbClr val="A720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11651" name="Oval 227"/>
          <p:cNvSpPr>
            <a:spLocks noChangeArrowheads="1"/>
          </p:cNvSpPr>
          <p:nvPr/>
        </p:nvSpPr>
        <p:spPr bwMode="auto">
          <a:xfrm>
            <a:off x="6165850" y="4924425"/>
            <a:ext cx="88900" cy="166688"/>
          </a:xfrm>
          <a:prstGeom prst="ellipse">
            <a:avLst/>
          </a:prstGeom>
          <a:solidFill>
            <a:srgbClr val="A720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11652" name="Line 228"/>
          <p:cNvSpPr>
            <a:spLocks noChangeShapeType="1"/>
          </p:cNvSpPr>
          <p:nvPr/>
        </p:nvSpPr>
        <p:spPr bwMode="auto">
          <a:xfrm flipV="1">
            <a:off x="1971675" y="2435225"/>
            <a:ext cx="1058863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11653" name="Line 229"/>
          <p:cNvSpPr>
            <a:spLocks noChangeShapeType="1"/>
          </p:cNvSpPr>
          <p:nvPr/>
        </p:nvSpPr>
        <p:spPr bwMode="auto">
          <a:xfrm>
            <a:off x="3119438" y="2435225"/>
            <a:ext cx="1023937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11655" name="Line 231"/>
          <p:cNvSpPr>
            <a:spLocks noChangeShapeType="1"/>
          </p:cNvSpPr>
          <p:nvPr/>
        </p:nvSpPr>
        <p:spPr bwMode="auto">
          <a:xfrm flipV="1">
            <a:off x="4232275" y="2030413"/>
            <a:ext cx="1231900" cy="2132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11657" name="Line 233"/>
          <p:cNvSpPr>
            <a:spLocks noChangeShapeType="1"/>
          </p:cNvSpPr>
          <p:nvPr/>
        </p:nvSpPr>
        <p:spPr bwMode="auto">
          <a:xfrm>
            <a:off x="5553075" y="2030413"/>
            <a:ext cx="612775" cy="2874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511658" name="Text Box 234"/>
          <p:cNvSpPr txBox="1">
            <a:spLocks noChangeArrowheads="1"/>
          </p:cNvSpPr>
          <p:nvPr/>
        </p:nvSpPr>
        <p:spPr bwMode="auto">
          <a:xfrm>
            <a:off x="2746374" y="1995488"/>
            <a:ext cx="682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Arial"/>
                <a:cs typeface="Arial"/>
              </a:rPr>
              <a:t>14.0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11659" name="Text Box 235"/>
          <p:cNvSpPr txBox="1">
            <a:spLocks noChangeArrowheads="1"/>
          </p:cNvSpPr>
          <p:nvPr/>
        </p:nvSpPr>
        <p:spPr bwMode="auto">
          <a:xfrm>
            <a:off x="3922713" y="4329113"/>
            <a:ext cx="566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/>
                <a:cs typeface="Arial"/>
              </a:rPr>
              <a:t>6.0</a:t>
            </a:r>
          </a:p>
        </p:txBody>
      </p:sp>
      <p:sp>
        <p:nvSpPr>
          <p:cNvPr id="1511660" name="Text Box 236"/>
          <p:cNvSpPr txBox="1">
            <a:spLocks noChangeArrowheads="1"/>
          </p:cNvSpPr>
          <p:nvPr/>
        </p:nvSpPr>
        <p:spPr bwMode="auto">
          <a:xfrm>
            <a:off x="5181601" y="1558925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/>
                <a:cs typeface="Arial"/>
              </a:rPr>
              <a:t>16.5</a:t>
            </a:r>
          </a:p>
        </p:txBody>
      </p:sp>
      <p:sp>
        <p:nvSpPr>
          <p:cNvPr id="118831" name="Text Box 237"/>
          <p:cNvSpPr txBox="1">
            <a:spLocks noChangeArrowheads="1"/>
          </p:cNvSpPr>
          <p:nvPr/>
        </p:nvSpPr>
        <p:spPr bwMode="auto">
          <a:xfrm>
            <a:off x="5688013" y="5091113"/>
            <a:ext cx="566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b="1">
                <a:latin typeface="Arial"/>
                <a:cs typeface="Arial"/>
              </a:rPr>
              <a:t>3.0</a:t>
            </a:r>
          </a:p>
        </p:txBody>
      </p:sp>
      <p:sp>
        <p:nvSpPr>
          <p:cNvPr id="118832" name="Text Box 238"/>
          <p:cNvSpPr txBox="1">
            <a:spLocks noChangeArrowheads="1"/>
          </p:cNvSpPr>
          <p:nvPr/>
        </p:nvSpPr>
        <p:spPr bwMode="auto">
          <a:xfrm>
            <a:off x="6553200" y="2328862"/>
            <a:ext cx="2287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1600" b="1" dirty="0" smtClean="0">
                <a:latin typeface="Arial"/>
                <a:cs typeface="Arial"/>
              </a:rPr>
              <a:t>Sliding Scale alone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11663" name="Text Box 239"/>
          <p:cNvSpPr txBox="1">
            <a:spLocks noChangeArrowheads="1"/>
          </p:cNvSpPr>
          <p:nvPr/>
        </p:nvSpPr>
        <p:spPr bwMode="auto">
          <a:xfrm>
            <a:off x="1524000" y="4572000"/>
            <a:ext cx="2198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What do you do?</a:t>
            </a:r>
          </a:p>
        </p:txBody>
      </p:sp>
      <p:sp>
        <p:nvSpPr>
          <p:cNvPr id="1511664" name="Text Box 240"/>
          <p:cNvSpPr txBox="1">
            <a:spLocks noChangeArrowheads="1"/>
          </p:cNvSpPr>
          <p:nvPr/>
        </p:nvSpPr>
        <p:spPr bwMode="auto">
          <a:xfrm>
            <a:off x="2209800" y="1676400"/>
            <a:ext cx="1946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What do you do?</a:t>
            </a:r>
          </a:p>
        </p:txBody>
      </p:sp>
      <p:sp>
        <p:nvSpPr>
          <p:cNvPr id="1511665" name="Text Box 241"/>
          <p:cNvSpPr txBox="1">
            <a:spLocks noChangeArrowheads="1"/>
          </p:cNvSpPr>
          <p:nvPr/>
        </p:nvSpPr>
        <p:spPr bwMode="auto">
          <a:xfrm>
            <a:off x="3352800" y="4572000"/>
            <a:ext cx="1984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What do you do?</a:t>
            </a:r>
          </a:p>
        </p:txBody>
      </p:sp>
      <p:sp>
        <p:nvSpPr>
          <p:cNvPr id="1511666" name="Text Box 242"/>
          <p:cNvSpPr txBox="1">
            <a:spLocks noChangeArrowheads="1"/>
          </p:cNvSpPr>
          <p:nvPr/>
        </p:nvSpPr>
        <p:spPr bwMode="auto">
          <a:xfrm>
            <a:off x="5688012" y="1566446"/>
            <a:ext cx="2084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What do you do?</a:t>
            </a:r>
          </a:p>
        </p:txBody>
      </p:sp>
      <p:sp>
        <p:nvSpPr>
          <p:cNvPr id="1511668" name="Text Box 244"/>
          <p:cNvSpPr txBox="1">
            <a:spLocks noChangeArrowheads="1"/>
          </p:cNvSpPr>
          <p:nvPr/>
        </p:nvSpPr>
        <p:spPr bwMode="auto">
          <a:xfrm>
            <a:off x="3284538" y="1981200"/>
            <a:ext cx="830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+4 </a:t>
            </a:r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1511669" name="Text Box 245"/>
          <p:cNvSpPr txBox="1">
            <a:spLocks noChangeArrowheads="1"/>
          </p:cNvSpPr>
          <p:nvPr/>
        </p:nvSpPr>
        <p:spPr bwMode="auto">
          <a:xfrm>
            <a:off x="1684338" y="4891088"/>
            <a:ext cx="830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0 U</a:t>
            </a:r>
          </a:p>
        </p:txBody>
      </p:sp>
      <p:sp>
        <p:nvSpPr>
          <p:cNvPr id="1511670" name="Text Box 246"/>
          <p:cNvSpPr txBox="1">
            <a:spLocks noChangeArrowheads="1"/>
          </p:cNvSpPr>
          <p:nvPr/>
        </p:nvSpPr>
        <p:spPr bwMode="auto">
          <a:xfrm>
            <a:off x="3886200" y="4876800"/>
            <a:ext cx="830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0 U</a:t>
            </a:r>
          </a:p>
        </p:txBody>
      </p:sp>
      <p:sp>
        <p:nvSpPr>
          <p:cNvPr id="1511671" name="Text Box 247"/>
          <p:cNvSpPr txBox="1">
            <a:spLocks noChangeArrowheads="1"/>
          </p:cNvSpPr>
          <p:nvPr/>
        </p:nvSpPr>
        <p:spPr bwMode="auto">
          <a:xfrm>
            <a:off x="5715000" y="1828800"/>
            <a:ext cx="830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8000"/>
                </a:solidFill>
                <a:latin typeface="Arial"/>
                <a:cs typeface="Arial"/>
              </a:rPr>
              <a:t>+6 U</a:t>
            </a:r>
          </a:p>
        </p:txBody>
      </p:sp>
      <p:sp>
        <p:nvSpPr>
          <p:cNvPr id="118841" name="Content Placeholder 2"/>
          <p:cNvSpPr txBox="1">
            <a:spLocks/>
          </p:cNvSpPr>
          <p:nvPr/>
        </p:nvSpPr>
        <p:spPr bwMode="auto">
          <a:xfrm>
            <a:off x="251136" y="6040864"/>
            <a:ext cx="6172201" cy="2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QID: four times daily; SSI: sliding-scale insulin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; BG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blood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glucose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842" name="Title 48"/>
          <p:cNvSpPr>
            <a:spLocks noGrp="1"/>
          </p:cNvSpPr>
          <p:nvPr>
            <p:ph type="title"/>
          </p:nvPr>
        </p:nvSpPr>
        <p:spPr bwMode="auto">
          <a:xfrm>
            <a:off x="838200" y="579600"/>
            <a:ext cx="7625400" cy="979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cap="none" dirty="0" smtClean="0">
                <a:solidFill>
                  <a:schemeClr val="tx1"/>
                </a:solidFill>
                <a:cs typeface="Arial"/>
              </a:rPr>
              <a:t> Sliding Scale</a:t>
            </a:r>
            <a:r>
              <a:rPr lang="en-US" cap="none" dirty="0" smtClean="0">
                <a:cs typeface="Arial"/>
              </a:rPr>
              <a:t> </a:t>
            </a:r>
            <a:r>
              <a:rPr lang="en-US" cap="none" dirty="0" err="1" smtClean="0">
                <a:solidFill>
                  <a:srgbClr val="000000"/>
                </a:solidFill>
                <a:cs typeface="Arial"/>
              </a:rPr>
              <a:t>Insulin</a:t>
            </a:r>
            <a:r>
              <a:rPr lang="en-US" cap="none" dirty="0" err="1" smtClean="0">
                <a:cs typeface="Arial"/>
              </a:rPr>
              <a:t>le</a:t>
            </a:r>
            <a:r>
              <a:rPr lang="en-US" cap="none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G</a:t>
            </a:r>
            <a:r>
              <a:rPr lang="en-US" cap="none" dirty="0" smtClean="0">
                <a:cs typeface="Arial"/>
              </a:rPr>
              <a:t>lucose </a:t>
            </a:r>
            <a:r>
              <a:rPr lang="en-US" dirty="0">
                <a:cs typeface="Arial"/>
              </a:rPr>
              <a:t>C</a:t>
            </a:r>
            <a:r>
              <a:rPr lang="en-US" cap="none" dirty="0" smtClean="0">
                <a:cs typeface="Arial"/>
              </a:rPr>
              <a:t>ontrol</a:t>
            </a:r>
            <a:endParaRPr lang="en-US" cap="none" dirty="0">
              <a:cs typeface="Arial"/>
            </a:endParaRPr>
          </a:p>
        </p:txBody>
      </p:sp>
      <p:sp>
        <p:nvSpPr>
          <p:cNvPr id="118843" name="Rectangle 17"/>
          <p:cNvSpPr>
            <a:spLocks noChangeArrowheads="1"/>
          </p:cNvSpPr>
          <p:nvPr/>
        </p:nvSpPr>
        <p:spPr bwMode="auto">
          <a:xfrm>
            <a:off x="1047807" y="1646238"/>
            <a:ext cx="11270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/>
            <a:r>
              <a:rPr lang="en-US" sz="1400" b="1">
                <a:latin typeface="Arial"/>
                <a:cs typeface="Arial"/>
              </a:rPr>
              <a:t>BG  (mmol/L)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3287" y="6430213"/>
            <a:ext cx="3558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CDA: In Hospital Diabetes, CPG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61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648" grpId="0" animBg="1"/>
      <p:bldP spid="1511649" grpId="0" animBg="1"/>
      <p:bldP spid="1511650" grpId="0" animBg="1"/>
      <p:bldP spid="1511651" grpId="0" animBg="1"/>
      <p:bldP spid="1511652" grpId="0" animBg="1"/>
      <p:bldP spid="1511653" grpId="0" animBg="1"/>
      <p:bldP spid="1511655" grpId="0" animBg="1"/>
      <p:bldP spid="1511657" grpId="0" animBg="1"/>
      <p:bldP spid="1511658" grpId="0"/>
      <p:bldP spid="1511659" grpId="0"/>
      <p:bldP spid="1511660" grpId="0"/>
      <p:bldP spid="1511663" grpId="0"/>
      <p:bldP spid="1511664" grpId="0"/>
      <p:bldP spid="1511665" grpId="0"/>
      <p:bldP spid="1511666" grpId="0"/>
      <p:bldP spid="1511668" grpId="0"/>
      <p:bldP spid="1511669" grpId="0"/>
      <p:bldP spid="1511670" grpId="0"/>
      <p:bldP spid="15116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6134100"/>
            <a:ext cx="4794161" cy="723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9858" name="Rectangle 2"/>
          <p:cNvSpPr>
            <a:spLocks/>
          </p:cNvSpPr>
          <p:nvPr/>
        </p:nvSpPr>
        <p:spPr bwMode="auto">
          <a:xfrm>
            <a:off x="762000" y="609600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457200"/>
            <a:r>
              <a:rPr lang="en-US" sz="2800" b="1" dirty="0" smtClean="0">
                <a:latin typeface="Arial"/>
                <a:cs typeface="Arial"/>
              </a:rPr>
              <a:t>BASAL + BOLUS + CORRECTION </a:t>
            </a:r>
            <a:r>
              <a:rPr lang="en-US" sz="2800" b="1" dirty="0">
                <a:latin typeface="Arial"/>
                <a:cs typeface="Arial"/>
              </a:rPr>
              <a:t>R</a:t>
            </a:r>
            <a:r>
              <a:rPr lang="en-US" sz="2800" b="1" dirty="0" smtClean="0">
                <a:latin typeface="Arial"/>
                <a:cs typeface="Arial"/>
              </a:rPr>
              <a:t>esults in Smoother </a:t>
            </a:r>
            <a:r>
              <a:rPr lang="en-US" sz="2800" b="1" dirty="0">
                <a:latin typeface="Arial"/>
                <a:cs typeface="Arial"/>
              </a:rPr>
              <a:t>G</a:t>
            </a:r>
            <a:r>
              <a:rPr lang="en-US" sz="2800" b="1" dirty="0" smtClean="0">
                <a:latin typeface="Arial"/>
                <a:cs typeface="Arial"/>
              </a:rPr>
              <a:t>lycemic </a:t>
            </a:r>
            <a:r>
              <a:rPr lang="en-US" sz="2800" b="1" dirty="0">
                <a:latin typeface="Arial"/>
                <a:cs typeface="Arial"/>
              </a:rPr>
              <a:t>C</a:t>
            </a:r>
            <a:r>
              <a:rPr lang="en-US" sz="2800" b="1" dirty="0" smtClean="0">
                <a:latin typeface="Arial"/>
                <a:cs typeface="Arial"/>
              </a:rPr>
              <a:t>ontrol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249859" name="Line 3"/>
          <p:cNvSpPr>
            <a:spLocks noChangeShapeType="1"/>
          </p:cNvSpPr>
          <p:nvPr/>
        </p:nvSpPr>
        <p:spPr bwMode="auto">
          <a:xfrm>
            <a:off x="960438" y="1597025"/>
            <a:ext cx="0" cy="3565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960438" y="5162550"/>
            <a:ext cx="4487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93700" y="4271963"/>
            <a:ext cx="566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4.0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228600" y="2733675"/>
            <a:ext cx="73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10.0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811213" y="51625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Breakfast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166938" y="51625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313113" y="5162550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Dinner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4396906" y="5133975"/>
            <a:ext cx="114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Bedtime</a:t>
            </a:r>
          </a:p>
        </p:txBody>
      </p:sp>
      <p:graphicFrame>
        <p:nvGraphicFramePr>
          <p:cNvPr id="151348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59025"/>
              </p:ext>
            </p:extLst>
          </p:nvPr>
        </p:nvGraphicFramePr>
        <p:xfrm>
          <a:off x="5830887" y="2209800"/>
          <a:ext cx="3084513" cy="2913887"/>
        </p:xfrm>
        <a:graphic>
          <a:graphicData uri="http://schemas.openxmlformats.org/drawingml/2006/table">
            <a:tbl>
              <a:tblPr/>
              <a:tblGrid>
                <a:gridCol w="1600200"/>
                <a:gridCol w="1484313"/>
              </a:tblGrid>
              <a:tr h="38936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BG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mmol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/L)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Bolus insulin (U)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8D0"/>
                    </a:solidFill>
                  </a:tcPr>
                </a:tc>
              </a:tr>
              <a:tr h="39119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&lt; 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Call MD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6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4.1 – 10.0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6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10.1 – 13.0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11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13.1 – 16.0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6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16.1 – 19.0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6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&gt; 19.0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Call MD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77913" y="3895729"/>
            <a:ext cx="566737" cy="504826"/>
            <a:chOff x="679" y="2454"/>
            <a:chExt cx="357" cy="318"/>
          </a:xfrm>
        </p:grpSpPr>
        <p:sp>
          <p:nvSpPr>
            <p:cNvPr id="249921" name="Oval 38"/>
            <p:cNvSpPr>
              <a:spLocks noChangeArrowheads="1"/>
            </p:cNvSpPr>
            <p:nvPr/>
          </p:nvSpPr>
          <p:spPr bwMode="auto">
            <a:xfrm>
              <a:off x="802" y="2454"/>
              <a:ext cx="56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C0504D"/>
                </a:solidFill>
                <a:latin typeface="Arial"/>
                <a:cs typeface="Arial"/>
              </a:endParaRPr>
            </a:p>
          </p:txBody>
        </p:sp>
        <p:sp>
          <p:nvSpPr>
            <p:cNvPr id="249922" name="Text Box 39"/>
            <p:cNvSpPr txBox="1">
              <a:spLocks noChangeArrowheads="1"/>
            </p:cNvSpPr>
            <p:nvPr/>
          </p:nvSpPr>
          <p:spPr bwMode="auto">
            <a:xfrm>
              <a:off x="679" y="2559"/>
              <a:ext cx="3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cs typeface="Arial"/>
                </a:rPr>
                <a:t>6.0</a:t>
              </a:r>
            </a:p>
          </p:txBody>
        </p:sp>
      </p:grpSp>
      <p:sp>
        <p:nvSpPr>
          <p:cNvPr id="1513514" name="Oval 42"/>
          <p:cNvSpPr>
            <a:spLocks noChangeArrowheads="1"/>
          </p:cNvSpPr>
          <p:nvPr/>
        </p:nvSpPr>
        <p:spPr bwMode="auto">
          <a:xfrm>
            <a:off x="2321429" y="3895725"/>
            <a:ext cx="99509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200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513515" name="Oval 43"/>
          <p:cNvSpPr>
            <a:spLocks noChangeArrowheads="1"/>
          </p:cNvSpPr>
          <p:nvPr/>
        </p:nvSpPr>
        <p:spPr bwMode="auto">
          <a:xfrm>
            <a:off x="3429000" y="2500312"/>
            <a:ext cx="99509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200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513522" name="Text Box 50"/>
          <p:cNvSpPr txBox="1">
            <a:spLocks noChangeArrowheads="1"/>
          </p:cNvSpPr>
          <p:nvPr/>
        </p:nvSpPr>
        <p:spPr bwMode="auto">
          <a:xfrm>
            <a:off x="3181981" y="2124075"/>
            <a:ext cx="6343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12.0</a:t>
            </a:r>
          </a:p>
        </p:txBody>
      </p:sp>
      <p:sp>
        <p:nvSpPr>
          <p:cNvPr id="1513523" name="Text Box 51"/>
          <p:cNvSpPr txBox="1">
            <a:spLocks noChangeArrowheads="1"/>
          </p:cNvSpPr>
          <p:nvPr/>
        </p:nvSpPr>
        <p:spPr bwMode="auto">
          <a:xfrm>
            <a:off x="2158041" y="4062413"/>
            <a:ext cx="634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6.0</a:t>
            </a:r>
          </a:p>
        </p:txBody>
      </p:sp>
      <p:sp>
        <p:nvSpPr>
          <p:cNvPr id="249898" name="Text Box 54"/>
          <p:cNvSpPr txBox="1">
            <a:spLocks noChangeArrowheads="1"/>
          </p:cNvSpPr>
          <p:nvPr/>
        </p:nvSpPr>
        <p:spPr bwMode="auto">
          <a:xfrm>
            <a:off x="5551488" y="1752600"/>
            <a:ext cx="3579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   Correctional </a:t>
            </a:r>
            <a:r>
              <a:rPr lang="en-US" sz="1800" b="1" dirty="0">
                <a:solidFill>
                  <a:srgbClr val="000000"/>
                </a:solidFill>
                <a:latin typeface="Calibri" charset="0"/>
                <a:cs typeface="Arial" charset="0"/>
              </a:rPr>
              <a:t>Insulin AC meals</a:t>
            </a:r>
          </a:p>
        </p:txBody>
      </p:sp>
      <p:sp>
        <p:nvSpPr>
          <p:cNvPr id="1513527" name="Text Box 55"/>
          <p:cNvSpPr txBox="1">
            <a:spLocks noChangeArrowheads="1"/>
          </p:cNvSpPr>
          <p:nvPr/>
        </p:nvSpPr>
        <p:spPr bwMode="auto">
          <a:xfrm>
            <a:off x="990600" y="3276600"/>
            <a:ext cx="106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What do you do?</a:t>
            </a:r>
          </a:p>
        </p:txBody>
      </p:sp>
      <p:sp>
        <p:nvSpPr>
          <p:cNvPr id="1513528" name="Text Box 56"/>
          <p:cNvSpPr txBox="1">
            <a:spLocks noChangeArrowheads="1"/>
          </p:cNvSpPr>
          <p:nvPr/>
        </p:nvSpPr>
        <p:spPr bwMode="auto">
          <a:xfrm>
            <a:off x="2590800" y="1871246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What do you do?</a:t>
            </a:r>
          </a:p>
        </p:txBody>
      </p:sp>
      <p:sp>
        <p:nvSpPr>
          <p:cNvPr id="1513529" name="Text Box 57"/>
          <p:cNvSpPr txBox="1">
            <a:spLocks noChangeArrowheads="1"/>
          </p:cNvSpPr>
          <p:nvPr/>
        </p:nvSpPr>
        <p:spPr bwMode="auto">
          <a:xfrm>
            <a:off x="4648200" y="3149024"/>
            <a:ext cx="1012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What do you do?</a:t>
            </a:r>
          </a:p>
        </p:txBody>
      </p:sp>
      <p:sp>
        <p:nvSpPr>
          <p:cNvPr id="1513531" name="Text Box 59"/>
          <p:cNvSpPr txBox="1">
            <a:spLocks noChangeArrowheads="1"/>
          </p:cNvSpPr>
          <p:nvPr/>
        </p:nvSpPr>
        <p:spPr bwMode="auto">
          <a:xfrm>
            <a:off x="3124200" y="1581090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1EC13A"/>
                </a:solidFill>
                <a:latin typeface="Arial"/>
                <a:cs typeface="Arial"/>
              </a:rPr>
              <a:t>6+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2000" b="1" dirty="0" smtClean="0">
                <a:solidFill>
                  <a:srgbClr val="1EC13A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3532" name="Text Box 60"/>
          <p:cNvSpPr txBox="1">
            <a:spLocks noChangeArrowheads="1"/>
          </p:cNvSpPr>
          <p:nvPr/>
        </p:nvSpPr>
        <p:spPr bwMode="auto">
          <a:xfrm>
            <a:off x="1046163" y="2983468"/>
            <a:ext cx="858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1EC13A"/>
                </a:solidFill>
                <a:latin typeface="Arial"/>
                <a:cs typeface="Arial"/>
              </a:rPr>
              <a:t>6+0 </a:t>
            </a: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1513536" name="AutoShape 64"/>
          <p:cNvSpPr>
            <a:spLocks noChangeArrowheads="1"/>
          </p:cNvSpPr>
          <p:nvPr/>
        </p:nvSpPr>
        <p:spPr bwMode="auto">
          <a:xfrm>
            <a:off x="879475" y="5467350"/>
            <a:ext cx="644525" cy="5286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2FFF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3537" name="Text Box 65"/>
          <p:cNvSpPr txBox="1">
            <a:spLocks noChangeArrowheads="1"/>
          </p:cNvSpPr>
          <p:nvPr/>
        </p:nvSpPr>
        <p:spPr bwMode="auto">
          <a:xfrm>
            <a:off x="1000125" y="5562600"/>
            <a:ext cx="6000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6U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13538" name="AutoShape 66"/>
          <p:cNvSpPr>
            <a:spLocks noChangeArrowheads="1"/>
          </p:cNvSpPr>
          <p:nvPr/>
        </p:nvSpPr>
        <p:spPr bwMode="auto">
          <a:xfrm>
            <a:off x="2174875" y="5438775"/>
            <a:ext cx="644525" cy="5572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55FF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3539" name="Text Box 67"/>
          <p:cNvSpPr txBox="1">
            <a:spLocks noChangeArrowheads="1"/>
          </p:cNvSpPr>
          <p:nvPr/>
        </p:nvSpPr>
        <p:spPr bwMode="auto">
          <a:xfrm>
            <a:off x="2286000" y="5562600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6U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13540" name="AutoShape 68"/>
          <p:cNvSpPr>
            <a:spLocks noChangeArrowheads="1"/>
          </p:cNvSpPr>
          <p:nvPr/>
        </p:nvSpPr>
        <p:spPr bwMode="auto">
          <a:xfrm>
            <a:off x="3317875" y="5426074"/>
            <a:ext cx="644525" cy="5937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55FF3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3542" name="Line 70"/>
          <p:cNvSpPr>
            <a:spLocks noChangeShapeType="1"/>
          </p:cNvSpPr>
          <p:nvPr/>
        </p:nvSpPr>
        <p:spPr bwMode="auto">
          <a:xfrm>
            <a:off x="1246321" y="3975100"/>
            <a:ext cx="10857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/>
              <a:cs typeface="Arial"/>
            </a:endParaRPr>
          </a:p>
        </p:txBody>
      </p:sp>
      <p:sp>
        <p:nvSpPr>
          <p:cNvPr id="1513543" name="Text Box 71"/>
          <p:cNvSpPr txBox="1">
            <a:spLocks noChangeArrowheads="1"/>
          </p:cNvSpPr>
          <p:nvPr/>
        </p:nvSpPr>
        <p:spPr bwMode="auto">
          <a:xfrm>
            <a:off x="1570037" y="4267200"/>
            <a:ext cx="1858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What do you do?</a:t>
            </a:r>
          </a:p>
        </p:txBody>
      </p:sp>
      <p:sp>
        <p:nvSpPr>
          <p:cNvPr id="1513544" name="Text Box 72"/>
          <p:cNvSpPr txBox="1">
            <a:spLocks noChangeArrowheads="1"/>
          </p:cNvSpPr>
          <p:nvPr/>
        </p:nvSpPr>
        <p:spPr bwMode="auto">
          <a:xfrm>
            <a:off x="2133600" y="45720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1EC13A"/>
                </a:solidFill>
                <a:latin typeface="Arial"/>
                <a:cs typeface="Arial"/>
              </a:rPr>
              <a:t>6+0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1513545" name="Line 73"/>
          <p:cNvSpPr>
            <a:spLocks noChangeShapeType="1"/>
          </p:cNvSpPr>
          <p:nvPr/>
        </p:nvSpPr>
        <p:spPr bwMode="auto">
          <a:xfrm flipV="1">
            <a:off x="2288134" y="2570162"/>
            <a:ext cx="1245641" cy="1404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/>
              <a:cs typeface="Arial"/>
            </a:endParaRPr>
          </a:p>
        </p:txBody>
      </p:sp>
      <p:sp>
        <p:nvSpPr>
          <p:cNvPr id="1513546" name="Oval 74"/>
          <p:cNvSpPr>
            <a:spLocks noChangeArrowheads="1"/>
          </p:cNvSpPr>
          <p:nvPr/>
        </p:nvSpPr>
        <p:spPr bwMode="auto">
          <a:xfrm>
            <a:off x="4824916" y="3808413"/>
            <a:ext cx="99509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200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513547" name="Text Box 75"/>
          <p:cNvSpPr txBox="1">
            <a:spLocks noChangeArrowheads="1"/>
          </p:cNvSpPr>
          <p:nvPr/>
        </p:nvSpPr>
        <p:spPr bwMode="auto">
          <a:xfrm>
            <a:off x="4572631" y="4029075"/>
            <a:ext cx="6343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6.0</a:t>
            </a:r>
          </a:p>
        </p:txBody>
      </p:sp>
      <p:sp>
        <p:nvSpPr>
          <p:cNvPr id="1513549" name="Line 77"/>
          <p:cNvSpPr>
            <a:spLocks noChangeShapeType="1"/>
          </p:cNvSpPr>
          <p:nvPr/>
        </p:nvSpPr>
        <p:spPr bwMode="auto">
          <a:xfrm>
            <a:off x="3477936" y="2570163"/>
            <a:ext cx="1357589" cy="1325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/>
              <a:cs typeface="Arial"/>
            </a:endParaRPr>
          </a:p>
        </p:txBody>
      </p:sp>
      <p:sp>
        <p:nvSpPr>
          <p:cNvPr id="249917" name="Rectangle 80"/>
          <p:cNvSpPr>
            <a:spLocks noChangeArrowheads="1"/>
          </p:cNvSpPr>
          <p:nvPr/>
        </p:nvSpPr>
        <p:spPr bwMode="auto">
          <a:xfrm>
            <a:off x="811212" y="6134100"/>
            <a:ext cx="3227387" cy="342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9918" name="Text Box 81"/>
          <p:cNvSpPr txBox="1">
            <a:spLocks noChangeArrowheads="1"/>
          </p:cNvSpPr>
          <p:nvPr/>
        </p:nvSpPr>
        <p:spPr bwMode="auto">
          <a:xfrm>
            <a:off x="838200" y="6096000"/>
            <a:ext cx="3200400" cy="369332"/>
          </a:xfrm>
          <a:prstGeom prst="rect">
            <a:avLst/>
          </a:prstGeom>
          <a:solidFill>
            <a:srgbClr val="55FF3F"/>
          </a:solidFill>
          <a:ln>
            <a:noFill/>
          </a:ln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chemeClr val="bg2"/>
                </a:solidFill>
                <a:latin typeface="Arial"/>
                <a:cs typeface="Arial"/>
              </a:rPr>
              <a:t>ROUTINE Bolus </a:t>
            </a:r>
            <a:r>
              <a:rPr lang="en-US" sz="1800" dirty="0">
                <a:solidFill>
                  <a:schemeClr val="bg2"/>
                </a:solidFill>
                <a:latin typeface="Arial"/>
                <a:cs typeface="Arial"/>
              </a:rPr>
              <a:t>insulin</a:t>
            </a:r>
          </a:p>
        </p:txBody>
      </p:sp>
      <p:sp>
        <p:nvSpPr>
          <p:cNvPr id="1513554" name="AutoShape 82"/>
          <p:cNvSpPr>
            <a:spLocks noChangeArrowheads="1"/>
          </p:cNvSpPr>
          <p:nvPr/>
        </p:nvSpPr>
        <p:spPr bwMode="auto">
          <a:xfrm>
            <a:off x="4038600" y="5427663"/>
            <a:ext cx="1538287" cy="6683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3555" name="Text Box 83"/>
          <p:cNvSpPr txBox="1">
            <a:spLocks noChangeArrowheads="1"/>
          </p:cNvSpPr>
          <p:nvPr/>
        </p:nvSpPr>
        <p:spPr bwMode="auto">
          <a:xfrm>
            <a:off x="4366675" y="5486400"/>
            <a:ext cx="92868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Basal insulin</a:t>
            </a: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3429000" y="5562600"/>
            <a:ext cx="587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6U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4495800" y="43434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3366FF"/>
                </a:solidFill>
                <a:latin typeface="Arial"/>
                <a:cs typeface="Arial"/>
              </a:rPr>
              <a:t>18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46" name="Rectangle 80"/>
          <p:cNvSpPr>
            <a:spLocks noChangeArrowheads="1"/>
          </p:cNvSpPr>
          <p:nvPr/>
        </p:nvSpPr>
        <p:spPr bwMode="auto">
          <a:xfrm>
            <a:off x="4038600" y="6134100"/>
            <a:ext cx="1600199" cy="3429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eaLnBrk="1" hangingPunct="1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Routine Basal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2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514" grpId="0" animBg="1"/>
      <p:bldP spid="1513515" grpId="0" animBg="1"/>
      <p:bldP spid="1513522" grpId="0"/>
      <p:bldP spid="1513523" grpId="0"/>
      <p:bldP spid="1513527" grpId="0"/>
      <p:bldP spid="1513528" grpId="0"/>
      <p:bldP spid="1513529" grpId="0"/>
      <p:bldP spid="1513531" grpId="0"/>
      <p:bldP spid="1513532" grpId="0"/>
      <p:bldP spid="1513536" grpId="0" animBg="1"/>
      <p:bldP spid="1513537" grpId="0"/>
      <p:bldP spid="1513538" grpId="0" animBg="1"/>
      <p:bldP spid="1513539" grpId="0"/>
      <p:bldP spid="1513540" grpId="0" animBg="1"/>
      <p:bldP spid="1513542" grpId="0" animBg="1"/>
      <p:bldP spid="1513543" grpId="0"/>
      <p:bldP spid="1513544" grpId="0"/>
      <p:bldP spid="1513545" grpId="0" animBg="1"/>
      <p:bldP spid="1513546" grpId="0" animBg="1"/>
      <p:bldP spid="1513547" grpId="0"/>
      <p:bldP spid="1513549" grpId="0" animBg="1"/>
      <p:bldP spid="1513554" grpId="0" animBg="1"/>
      <p:bldP spid="1513555" grpId="0"/>
      <p:bldP spid="42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Subcutaneous Insulin Order Set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22462"/>
              </p:ext>
            </p:extLst>
          </p:nvPr>
        </p:nvGraphicFramePr>
        <p:xfrm>
          <a:off x="833438" y="2320925"/>
          <a:ext cx="7662865" cy="493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573"/>
                <a:gridCol w="1532573"/>
                <a:gridCol w="1532573"/>
                <a:gridCol w="1532573"/>
                <a:gridCol w="1532573"/>
              </a:tblGrid>
              <a:tr h="15897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Basal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Continue if not eating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solidFill>
                      <a:srgbClr val="589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___ units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589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589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Supper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___ units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HS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___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units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589D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Prandial</a:t>
                      </a:r>
                    </a:p>
                    <a:p>
                      <a:r>
                        <a:rPr lang="en-US" sz="1800" b="1" dirty="0" smtClean="0"/>
                        <a:t>Do not give if not eating</a:t>
                      </a:r>
                      <a:endParaRPr lang="en-US" sz="1600" b="1" dirty="0"/>
                    </a:p>
                  </a:txBody>
                  <a:tcPr>
                    <a:solidFill>
                      <a:srgbClr val="C9FD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 units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FD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___ units</a:t>
                      </a:r>
                      <a:endParaRPr lang="en-US" dirty="0"/>
                    </a:p>
                  </a:txBody>
                  <a:tcPr>
                    <a:solidFill>
                      <a:srgbClr val="C9FD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Supper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___ units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C9FD9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C9FD9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Adjustment</a:t>
                      </a:r>
                      <a:r>
                        <a:rPr lang="en-US" sz="2000" b="1" baseline="0" dirty="0" smtClean="0"/>
                        <a:t> Scale</a:t>
                      </a:r>
                    </a:p>
                    <a:p>
                      <a:r>
                        <a:rPr lang="en-US" sz="1600" b="1" baseline="0" dirty="0" smtClean="0"/>
                        <a:t>Half dose at </a:t>
                      </a:r>
                      <a:r>
                        <a:rPr lang="en-US" sz="1600" b="1" baseline="0" dirty="0" err="1" smtClean="0"/>
                        <a:t>hs</a:t>
                      </a:r>
                      <a:endParaRPr lang="en-US" sz="1400" b="1" dirty="0"/>
                    </a:p>
                  </a:txBody>
                  <a:tcPr>
                    <a:solidFill>
                      <a:srgbClr val="F3F3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Low dose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40 units/d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3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Medium dose</a:t>
                      </a:r>
                    </a:p>
                    <a:p>
                      <a:r>
                        <a:rPr lang="en-US" dirty="0" smtClean="0"/>
                        <a:t>40-80 units/d</a:t>
                      </a:r>
                      <a:endParaRPr lang="en-US" dirty="0"/>
                    </a:p>
                  </a:txBody>
                  <a:tcPr>
                    <a:solidFill>
                      <a:srgbClr val="F3F3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High dose</a:t>
                      </a:r>
                    </a:p>
                    <a:p>
                      <a:r>
                        <a:rPr lang="en-US" dirty="0" smtClean="0"/>
                        <a:t>&gt; 80 units/d</a:t>
                      </a:r>
                      <a:endParaRPr lang="en-US" dirty="0"/>
                    </a:p>
                  </a:txBody>
                  <a:tcPr>
                    <a:solidFill>
                      <a:srgbClr val="F3F3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Half dose HS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62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890210" y="2320925"/>
            <a:ext cx="0" cy="4109286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4211" y="2320925"/>
            <a:ext cx="13368" cy="410928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38211" y="2320925"/>
            <a:ext cx="26736" cy="398897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6211" y="2320925"/>
            <a:ext cx="0" cy="3988970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Pitfalls of Insulin 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  <a:ln>
            <a:solidFill>
              <a:srgbClr val="6EA0B0"/>
            </a:solidFill>
          </a:ln>
        </p:spPr>
        <p:txBody>
          <a:bodyPr/>
          <a:lstStyle/>
          <a:p>
            <a:r>
              <a:rPr lang="en-US" dirty="0" smtClean="0"/>
              <a:t>Looks ‘too complicated’. </a:t>
            </a:r>
          </a:p>
          <a:p>
            <a:endParaRPr lang="en-US" dirty="0" smtClean="0"/>
          </a:p>
          <a:p>
            <a:r>
              <a:rPr lang="en-US" dirty="0" smtClean="0"/>
              <a:t>All aspects of insulin orders not on one page.</a:t>
            </a:r>
          </a:p>
          <a:p>
            <a:endParaRPr lang="en-US" dirty="0" smtClean="0"/>
          </a:p>
          <a:p>
            <a:r>
              <a:rPr lang="en-US" dirty="0" smtClean="0"/>
              <a:t>Lack of an embedded hypoglycemia protocol.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855" y="5734140"/>
            <a:ext cx="7712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Institute of Hospital Medicine</a:t>
            </a:r>
            <a:endParaRPr lang="en-CA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Distribution of Basal vs. Prandial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2051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CA" dirty="0">
              <a:ea typeface="+mn-ea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5359392"/>
            <a:ext cx="7772400" cy="9144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066800" y="2705760"/>
            <a:ext cx="1057275" cy="2667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971800" y="2692392"/>
            <a:ext cx="1057275" cy="2667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724400" y="2679024"/>
            <a:ext cx="1057275" cy="2667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2511936" y="3300648"/>
            <a:ext cx="2057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Prandial</a:t>
            </a:r>
            <a:endParaRPr lang="en-US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743200" y="5523156"/>
            <a:ext cx="2514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Basal</a:t>
            </a:r>
            <a:r>
              <a:rPr lang="tr-TR" sz="32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40 - 50%</a:t>
            </a:r>
            <a:endParaRPr lang="en-US" sz="32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blurRad="63500" dist="46662" dir="2115817" algn="ctr" rotWithShape="0">
                  <a:srgbClr val="9999FF">
                    <a:alpha val="74998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1295400" y="4230263"/>
            <a:ext cx="762000" cy="55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20%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3200400" y="4283735"/>
            <a:ext cx="762000" cy="55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20%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4903536" y="4270367"/>
            <a:ext cx="762000" cy="55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20%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1371600" y="2189736"/>
            <a:ext cx="457200" cy="381000"/>
          </a:xfrm>
          <a:prstGeom prst="sun">
            <a:avLst>
              <a:gd name="adj" fmla="val 25000"/>
            </a:avLst>
          </a:prstGeom>
          <a:solidFill>
            <a:srgbClr val="F3F9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3276600" y="2203104"/>
            <a:ext cx="457200" cy="381000"/>
          </a:xfrm>
          <a:prstGeom prst="sun">
            <a:avLst>
              <a:gd name="adj" fmla="val 25000"/>
            </a:avLst>
          </a:prstGeom>
          <a:solidFill>
            <a:srgbClr val="F3F9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5029200" y="2203104"/>
            <a:ext cx="457200" cy="381000"/>
          </a:xfrm>
          <a:prstGeom prst="sun">
            <a:avLst>
              <a:gd name="adj" fmla="val 25000"/>
            </a:avLst>
          </a:prstGeom>
          <a:solidFill>
            <a:srgbClr val="F3F9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851525" y="621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2400" b="1" i="1">
              <a:solidFill>
                <a:srgbClr val="101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Physiologic Insulin Replacement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914400" y="2570736"/>
            <a:ext cx="0" cy="3810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14400" y="5529168"/>
            <a:ext cx="7772400" cy="914400"/>
          </a:xfrm>
          <a:prstGeom prst="rect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2400">
              <a:latin typeface="Times New Roman" charset="0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3948113" y="2141616"/>
            <a:ext cx="1247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Basal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3352800" y="26670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334000" y="2667000"/>
            <a:ext cx="457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0" y="2773944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041525" y="304800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Insulin drip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098925" y="3048000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charset="0"/>
              </a:rPr>
              <a:t>Insulin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pump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546725" y="3199056"/>
            <a:ext cx="38417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charset="0"/>
              </a:rPr>
              <a:t>Intermediate acting insulin</a:t>
            </a:r>
          </a:p>
          <a:p>
            <a:pPr eaLnBrk="1" hangingPunct="1"/>
            <a:r>
              <a:rPr lang="en-US" sz="2400" dirty="0">
                <a:latin typeface="Times New Roman" charset="0"/>
              </a:rPr>
              <a:t>	</a:t>
            </a:r>
            <a:r>
              <a:rPr lang="en-US" sz="2400" b="1" dirty="0">
                <a:latin typeface="Times New Roman" charset="0"/>
              </a:rPr>
              <a:t>NPH</a:t>
            </a:r>
          </a:p>
          <a:p>
            <a:pPr eaLnBrk="1" hangingPunct="1"/>
            <a:r>
              <a:rPr lang="en-US" sz="2400" b="1" dirty="0">
                <a:latin typeface="Times New Roman" charset="0"/>
              </a:rPr>
              <a:t>	N</a:t>
            </a:r>
          </a:p>
          <a:p>
            <a:pPr eaLnBrk="1" hangingPunct="1"/>
            <a:r>
              <a:rPr lang="en-US" sz="2400" b="1" dirty="0">
                <a:solidFill>
                  <a:srgbClr val="6699FF"/>
                </a:solidFill>
                <a:latin typeface="Times New Roman" charset="0"/>
              </a:rPr>
              <a:t>Long acting insulin		</a:t>
            </a:r>
          </a:p>
          <a:p>
            <a:pPr eaLnBrk="1" hangingPunct="1"/>
            <a:r>
              <a:rPr lang="en-US" sz="2400" b="1" dirty="0">
                <a:solidFill>
                  <a:srgbClr val="6699FF"/>
                </a:solidFill>
                <a:latin typeface="Times New Roman" charset="0"/>
              </a:rPr>
              <a:t>	Lantus (</a:t>
            </a:r>
            <a:r>
              <a:rPr lang="en-US" sz="2400" b="1" dirty="0" err="1">
                <a:solidFill>
                  <a:srgbClr val="6699FF"/>
                </a:solidFill>
                <a:latin typeface="Times New Roman" charset="0"/>
              </a:rPr>
              <a:t>glargine</a:t>
            </a:r>
            <a:r>
              <a:rPr lang="en-US" sz="2400" b="1" dirty="0">
                <a:solidFill>
                  <a:srgbClr val="6699FF"/>
                </a:solidFill>
                <a:latin typeface="Times New Roman" charset="0"/>
              </a:rPr>
              <a:t>)</a:t>
            </a:r>
          </a:p>
          <a:p>
            <a:pPr eaLnBrk="1" hangingPunct="1"/>
            <a:r>
              <a:rPr lang="en-US" sz="2400" b="1" dirty="0">
                <a:solidFill>
                  <a:srgbClr val="6699FF"/>
                </a:solidFill>
                <a:latin typeface="Times New Roman" charset="0"/>
              </a:rPr>
              <a:t>	</a:t>
            </a:r>
            <a:r>
              <a:rPr lang="en-US" sz="2400" b="1" dirty="0" err="1">
                <a:solidFill>
                  <a:srgbClr val="6699FF"/>
                </a:solidFill>
                <a:latin typeface="Times New Roman" charset="0"/>
              </a:rPr>
              <a:t>Levemir</a:t>
            </a:r>
            <a:r>
              <a:rPr lang="en-US" sz="2400" b="1" dirty="0">
                <a:solidFill>
                  <a:srgbClr val="6699FF"/>
                </a:solidFill>
                <a:latin typeface="Times New Roman" charset="0"/>
              </a:rPr>
              <a:t> (</a:t>
            </a:r>
            <a:r>
              <a:rPr lang="en-US" sz="2400" b="1" dirty="0" err="1">
                <a:solidFill>
                  <a:srgbClr val="6699FF"/>
                </a:solidFill>
                <a:latin typeface="Times New Roman" charset="0"/>
              </a:rPr>
              <a:t>detemir</a:t>
            </a:r>
            <a:r>
              <a:rPr lang="en-US" sz="2400" b="1" dirty="0">
                <a:solidFill>
                  <a:srgbClr val="6699FF"/>
                </a:solidFill>
                <a:latin typeface="Times New Roman" charset="0"/>
              </a:rPr>
              <a:t>)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193925" y="339407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charset="0"/>
              </a:rPr>
              <a:t>(R)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810000" y="3733800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charset="0"/>
              </a:rPr>
              <a:t>(H or NR)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60" grpId="0"/>
      <p:bldP spid="276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AC810"/>
                </a:solidFill>
                <a:latin typeface="Georgia" pitchFamily="18" charset="0"/>
              </a:rPr>
              <a:t>Insulin Orders</a:t>
            </a:r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2514600" y="2347495"/>
            <a:ext cx="401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itchFamily="18" charset="0"/>
                <a:ea typeface="ＭＳ Ｐゴシック"/>
                <a:cs typeface="ＭＳ Ｐゴシック"/>
              </a:rPr>
              <a:t>Basal Insulin</a:t>
            </a:r>
          </a:p>
        </p:txBody>
      </p:sp>
      <p:sp>
        <p:nvSpPr>
          <p:cNvPr id="78851" name="AutoShape 4"/>
          <p:cNvSpPr>
            <a:spLocks noChangeArrowheads="1"/>
          </p:cNvSpPr>
          <p:nvPr/>
        </p:nvSpPr>
        <p:spPr bwMode="auto">
          <a:xfrm>
            <a:off x="4267200" y="326189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6699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3139978" y="4130842"/>
            <a:ext cx="2635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ea typeface="ＭＳ Ｐゴシック"/>
                <a:cs typeface="ＭＳ Ｐゴシック"/>
              </a:rPr>
              <a:t>Nutritional</a:t>
            </a:r>
            <a:endParaRPr lang="en-US" sz="4000" b="1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8853" name="AutoShape 6"/>
          <p:cNvSpPr>
            <a:spLocks noChangeArrowheads="1"/>
          </p:cNvSpPr>
          <p:nvPr/>
        </p:nvSpPr>
        <p:spPr bwMode="auto">
          <a:xfrm>
            <a:off x="4419600" y="4932362"/>
            <a:ext cx="228600" cy="976313"/>
          </a:xfrm>
          <a:prstGeom prst="downArrow">
            <a:avLst>
              <a:gd name="adj1" fmla="val 50000"/>
              <a:gd name="adj2" fmla="val 106771"/>
            </a:avLst>
          </a:prstGeom>
          <a:solidFill>
            <a:srgbClr val="66FF33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alisto MT"/>
            </a:endParaRPr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3733810" y="5894804"/>
            <a:ext cx="1505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ＭＳ Ｐゴシック"/>
                <a:cs typeface="ＭＳ Ｐゴシック"/>
              </a:rPr>
              <a:t>C</a:t>
            </a:r>
            <a:r>
              <a:rPr lang="en-US" sz="2400" dirty="0" smtClean="0">
                <a:latin typeface="Times New Roman" pitchFamily="18" charset="0"/>
                <a:ea typeface="ＭＳ Ｐゴシック"/>
                <a:cs typeface="ＭＳ Ｐゴシック"/>
              </a:rPr>
              <a:t>orrection</a:t>
            </a:r>
            <a:endParaRPr lang="en-US" sz="24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613"/>
            <a:ext cx="8310563" cy="630078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5410200" y="3581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013325" y="3314700"/>
            <a:ext cx="963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738D8C"/>
                </a:solidFill>
              </a:rPr>
              <a:t>Levemir</a:t>
            </a:r>
          </a:p>
        </p:txBody>
      </p:sp>
      <p:sp>
        <p:nvSpPr>
          <p:cNvPr id="26629" name="Freeform 7"/>
          <p:cNvSpPr>
            <a:spLocks/>
          </p:cNvSpPr>
          <p:nvPr/>
        </p:nvSpPr>
        <p:spPr bwMode="auto">
          <a:xfrm>
            <a:off x="1766888" y="4260850"/>
            <a:ext cx="436562" cy="185738"/>
          </a:xfrm>
          <a:custGeom>
            <a:avLst/>
            <a:gdLst>
              <a:gd name="T0" fmla="*/ 0 w 275"/>
              <a:gd name="T1" fmla="*/ 185738 h 117"/>
              <a:gd name="T2" fmla="*/ 123825 w 275"/>
              <a:gd name="T3" fmla="*/ 144463 h 117"/>
              <a:gd name="T4" fmla="*/ 187325 w 275"/>
              <a:gd name="T5" fmla="*/ 123825 h 117"/>
              <a:gd name="T6" fmla="*/ 436562 w 275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275"/>
              <a:gd name="T13" fmla="*/ 0 h 117"/>
              <a:gd name="T14" fmla="*/ 275 w 275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" h="117">
                <a:moveTo>
                  <a:pt x="0" y="117"/>
                </a:moveTo>
                <a:cubicBezTo>
                  <a:pt x="26" y="108"/>
                  <a:pt x="52" y="100"/>
                  <a:pt x="78" y="91"/>
                </a:cubicBezTo>
                <a:cubicBezTo>
                  <a:pt x="91" y="87"/>
                  <a:pt x="118" y="78"/>
                  <a:pt x="118" y="78"/>
                </a:cubicBezTo>
                <a:cubicBezTo>
                  <a:pt x="160" y="14"/>
                  <a:pt x="200" y="0"/>
                  <a:pt x="27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8"/>
          <p:cNvSpPr>
            <a:spLocks/>
          </p:cNvSpPr>
          <p:nvPr/>
        </p:nvSpPr>
        <p:spPr bwMode="auto">
          <a:xfrm>
            <a:off x="1787525" y="3998913"/>
            <a:ext cx="5776913" cy="573087"/>
          </a:xfrm>
          <a:custGeom>
            <a:avLst/>
            <a:gdLst>
              <a:gd name="T0" fmla="*/ 0 w 3639"/>
              <a:gd name="T1" fmla="*/ 488950 h 361"/>
              <a:gd name="T2" fmla="*/ 61913 w 3639"/>
              <a:gd name="T3" fmla="*/ 468312 h 361"/>
              <a:gd name="T4" fmla="*/ 82550 w 3639"/>
              <a:gd name="T5" fmla="*/ 406400 h 361"/>
              <a:gd name="T6" fmla="*/ 207963 w 3639"/>
              <a:gd name="T7" fmla="*/ 365125 h 361"/>
              <a:gd name="T8" fmla="*/ 373063 w 3639"/>
              <a:gd name="T9" fmla="*/ 239712 h 361"/>
              <a:gd name="T10" fmla="*/ 873125 w 3639"/>
              <a:gd name="T11" fmla="*/ 177800 h 361"/>
              <a:gd name="T12" fmla="*/ 3616326 w 3639"/>
              <a:gd name="T13" fmla="*/ 115887 h 361"/>
              <a:gd name="T14" fmla="*/ 4572001 w 3639"/>
              <a:gd name="T15" fmla="*/ 136525 h 361"/>
              <a:gd name="T16" fmla="*/ 4759326 w 3639"/>
              <a:gd name="T17" fmla="*/ 239712 h 361"/>
              <a:gd name="T18" fmla="*/ 5173663 w 3639"/>
              <a:gd name="T19" fmla="*/ 303212 h 361"/>
              <a:gd name="T20" fmla="*/ 5381626 w 3639"/>
              <a:gd name="T21" fmla="*/ 427037 h 361"/>
              <a:gd name="T22" fmla="*/ 5776913 w 3639"/>
              <a:gd name="T23" fmla="*/ 573087 h 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39"/>
              <a:gd name="T37" fmla="*/ 0 h 361"/>
              <a:gd name="T38" fmla="*/ 3639 w 3639"/>
              <a:gd name="T39" fmla="*/ 361 h 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39" h="361">
                <a:moveTo>
                  <a:pt x="0" y="308"/>
                </a:moveTo>
                <a:cubicBezTo>
                  <a:pt x="13" y="304"/>
                  <a:pt x="29" y="305"/>
                  <a:pt x="39" y="295"/>
                </a:cubicBezTo>
                <a:cubicBezTo>
                  <a:pt x="49" y="285"/>
                  <a:pt x="41" y="264"/>
                  <a:pt x="52" y="256"/>
                </a:cubicBezTo>
                <a:cubicBezTo>
                  <a:pt x="75" y="240"/>
                  <a:pt x="131" y="230"/>
                  <a:pt x="131" y="230"/>
                </a:cubicBezTo>
                <a:cubicBezTo>
                  <a:pt x="166" y="207"/>
                  <a:pt x="197" y="167"/>
                  <a:pt x="235" y="151"/>
                </a:cubicBezTo>
                <a:cubicBezTo>
                  <a:pt x="329" y="111"/>
                  <a:pt x="462" y="117"/>
                  <a:pt x="550" y="112"/>
                </a:cubicBezTo>
                <a:cubicBezTo>
                  <a:pt x="1110" y="0"/>
                  <a:pt x="1704" y="101"/>
                  <a:pt x="2278" y="73"/>
                </a:cubicBezTo>
                <a:cubicBezTo>
                  <a:pt x="2479" y="77"/>
                  <a:pt x="2680" y="67"/>
                  <a:pt x="2880" y="86"/>
                </a:cubicBezTo>
                <a:cubicBezTo>
                  <a:pt x="2925" y="90"/>
                  <a:pt x="2954" y="141"/>
                  <a:pt x="2998" y="151"/>
                </a:cubicBezTo>
                <a:cubicBezTo>
                  <a:pt x="3088" y="171"/>
                  <a:pt x="3165" y="182"/>
                  <a:pt x="3259" y="191"/>
                </a:cubicBezTo>
                <a:cubicBezTo>
                  <a:pt x="3311" y="208"/>
                  <a:pt x="3343" y="243"/>
                  <a:pt x="3390" y="269"/>
                </a:cubicBezTo>
                <a:cubicBezTo>
                  <a:pt x="3450" y="301"/>
                  <a:pt x="3567" y="361"/>
                  <a:pt x="3639" y="361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76" name="Group 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4433836"/>
              </p:ext>
            </p:extLst>
          </p:nvPr>
        </p:nvGraphicFramePr>
        <p:xfrm>
          <a:off x="674688" y="1298575"/>
          <a:ext cx="7539037" cy="4462464"/>
        </p:xfrm>
        <a:graphic>
          <a:graphicData uri="http://schemas.openxmlformats.org/drawingml/2006/table">
            <a:tbl>
              <a:tblPr/>
              <a:tblGrid>
                <a:gridCol w="3046412"/>
                <a:gridCol w="44926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Patient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Glucose Target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mmol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Non-critically 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Fasting 5-8*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Random &lt;10*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Critically 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CABG intraop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5.5-10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 periop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01397" name="TextBox 5"/>
          <p:cNvSpPr txBox="1">
            <a:spLocks noChangeArrowheads="1"/>
          </p:cNvSpPr>
          <p:nvPr/>
        </p:nvSpPr>
        <p:spPr bwMode="auto">
          <a:xfrm>
            <a:off x="577850" y="5792788"/>
            <a:ext cx="728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CABG = coronary artery bypass graft;  IV = intravenous; Intraop = intraoperative;  periop = perioperative</a:t>
            </a:r>
          </a:p>
        </p:txBody>
      </p:sp>
      <p:sp>
        <p:nvSpPr>
          <p:cNvPr id="101398" name="Title 1"/>
          <p:cNvSpPr>
            <a:spLocks noGrp="1"/>
          </p:cNvSpPr>
          <p:nvPr>
            <p:ph type="title" idx="4294967295"/>
          </p:nvPr>
        </p:nvSpPr>
        <p:spPr>
          <a:xfrm>
            <a:off x="685800" y="-18793"/>
            <a:ext cx="7772400" cy="1143000"/>
          </a:xfrm>
        </p:spPr>
        <p:txBody>
          <a:bodyPr/>
          <a:lstStyle/>
          <a:p>
            <a:r>
              <a:rPr lang="en-CA" dirty="0" smtClean="0"/>
              <a:t>In-Hospital Glycemic Targets</a:t>
            </a:r>
          </a:p>
        </p:txBody>
      </p:sp>
      <p:sp>
        <p:nvSpPr>
          <p:cNvPr id="101399" name="Rectangle 81"/>
          <p:cNvSpPr>
            <a:spLocks noChangeArrowheads="1"/>
          </p:cNvSpPr>
          <p:nvPr/>
        </p:nvSpPr>
        <p:spPr bwMode="auto">
          <a:xfrm>
            <a:off x="652463" y="2208213"/>
            <a:ext cx="7550150" cy="16827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23514E"/>
              </a:solidFill>
              <a:latin typeface="Calibri" pitchFamily="34" charset="0"/>
            </a:endParaRPr>
          </a:p>
        </p:txBody>
      </p:sp>
      <p:sp>
        <p:nvSpPr>
          <p:cNvPr id="364578" name="Rectangle 34"/>
          <p:cNvSpPr>
            <a:spLocks noChangeArrowheads="1"/>
          </p:cNvSpPr>
          <p:nvPr/>
        </p:nvSpPr>
        <p:spPr bwMode="auto">
          <a:xfrm>
            <a:off x="608013" y="6070600"/>
            <a:ext cx="2773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alibri" charset="0"/>
              </a:rPr>
              <a:t>*As long as targets can be safely achieved</a:t>
            </a:r>
          </a:p>
        </p:txBody>
      </p:sp>
    </p:spTree>
    <p:extLst>
      <p:ext uri="{BB962C8B-B14F-4D97-AF65-F5344CB8AC3E}">
        <p14:creationId xmlns:p14="http://schemas.microsoft.com/office/powerpoint/2010/main" val="1556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AC810"/>
                </a:solidFill>
              </a:rPr>
              <a:t>Perioperative Glycemic Targets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2344824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Surgical Safety Checklist bundle:</a:t>
            </a:r>
            <a:r>
              <a:rPr lang="en-US" sz="2800" dirty="0" smtClean="0">
                <a:sym typeface="Wingdings"/>
              </a:rPr>
              <a:t> 	</a:t>
            </a:r>
            <a:r>
              <a:rPr lang="en-US" sz="2800" dirty="0" smtClean="0">
                <a:solidFill>
                  <a:srgbClr val="FAC810"/>
                </a:solidFill>
              </a:rPr>
              <a:t>target blood glucose of 6 -10 </a:t>
            </a:r>
            <a:r>
              <a:rPr lang="en-US" sz="2800" dirty="0" err="1" smtClean="0">
                <a:solidFill>
                  <a:srgbClr val="FAC810"/>
                </a:solidFill>
              </a:rPr>
              <a:t>mmol</a:t>
            </a:r>
            <a:r>
              <a:rPr lang="en-US" sz="2800" dirty="0" smtClean="0">
                <a:solidFill>
                  <a:srgbClr val="FAC810"/>
                </a:solidFill>
              </a:rPr>
              <a:t>/L 	</a:t>
            </a:r>
            <a:r>
              <a:rPr lang="en-US" sz="2800" dirty="0" smtClean="0"/>
              <a:t>	(acceptable range 4 – 12 </a:t>
            </a:r>
            <a:r>
              <a:rPr lang="en-US" sz="2800" dirty="0" err="1" smtClean="0"/>
              <a:t>mmol</a:t>
            </a:r>
            <a:r>
              <a:rPr lang="en-US" sz="2800" dirty="0" smtClean="0"/>
              <a:t>/L.)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GR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 cmpd="sng">
            <a:solidFill>
              <a:srgbClr val="6EA0B0"/>
            </a:solidFill>
          </a:ln>
        </p:spPr>
        <p:txBody>
          <a:bodyPr/>
          <a:lstStyle/>
          <a:p>
            <a:r>
              <a:rPr lang="en-US" dirty="0" smtClean="0"/>
              <a:t>56 year old woman in PACU Friday afternoon post </a:t>
            </a:r>
            <a:r>
              <a:rPr lang="en-US" i="1" dirty="0" smtClean="0"/>
              <a:t>elective </a:t>
            </a:r>
            <a:r>
              <a:rPr lang="en-US" dirty="0" smtClean="0"/>
              <a:t>TKR.</a:t>
            </a:r>
          </a:p>
          <a:p>
            <a:r>
              <a:rPr lang="en-US" dirty="0" smtClean="0"/>
              <a:t>DM 2 x 8 years.  Rx Metformin, Januvia and </a:t>
            </a:r>
            <a:r>
              <a:rPr lang="en-US" dirty="0" err="1"/>
              <a:t>G</a:t>
            </a:r>
            <a:r>
              <a:rPr lang="en-US" dirty="0" err="1" smtClean="0"/>
              <a:t>liclazide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Pre-op:  A1c 10.4% and Fasting BG 13.7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r>
              <a:rPr lang="en-US" dirty="0" smtClean="0"/>
              <a:t>Call </a:t>
            </a:r>
            <a:r>
              <a:rPr lang="en-US" dirty="0" err="1" smtClean="0"/>
              <a:t>endo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could you see Monday am?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45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‘Sliding Scale’ Alone OK?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When high risk for hyperglycemia and starting TPN or steroids.</a:t>
            </a:r>
          </a:p>
          <a:p>
            <a:r>
              <a:rPr lang="en-US" dirty="0" smtClean="0"/>
              <a:t>Well controlled diabetes on lifestyle  alone or </a:t>
            </a:r>
            <a:r>
              <a:rPr lang="en-US" dirty="0" err="1" smtClean="0"/>
              <a:t>monotherapy</a:t>
            </a:r>
            <a:r>
              <a:rPr lang="en-US" dirty="0" smtClean="0"/>
              <a:t> with oral agent on hold for surgery.</a:t>
            </a:r>
          </a:p>
          <a:p>
            <a:r>
              <a:rPr lang="en-US" dirty="0" smtClean="0"/>
              <a:t> If holding multiple agents start basal 0.3 units/kg.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558525"/>
              </p:ext>
            </p:extLst>
          </p:nvPr>
        </p:nvGraphicFramePr>
        <p:xfrm>
          <a:off x="-438150" y="924593"/>
          <a:ext cx="9636125" cy="599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4" imgW="8839200" imgH="5499100" progId="Excel.Chart.8">
                  <p:embed/>
                </p:oleObj>
              </mc:Choice>
              <mc:Fallback>
                <p:oleObj name="Chart" r:id="rId4" imgW="8839200" imgH="5499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8150" y="924593"/>
                        <a:ext cx="9636125" cy="599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77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Surgery Ward - Early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438" y="3040063"/>
            <a:ext cx="2736850" cy="1273175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5600 COS Pilot – Poster Canadian Association of Hospital Pharmacists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6EA0B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Nine months after implementation, the percentage of CBG &gt; 10mmol/l fell 20%.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Hypoglycemia CBG &lt; 3.4mmol/l remained very low (0.2 to 1.0%).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Use of basal insulin significantly increased.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Surgical site infections decreased.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 cmpd="sng">
            <a:solidFill>
              <a:srgbClr val="6EA0B0"/>
            </a:solidFill>
          </a:ln>
        </p:spPr>
        <p:txBody>
          <a:bodyPr/>
          <a:lstStyle/>
          <a:p>
            <a:r>
              <a:rPr lang="en-US" dirty="0" smtClean="0"/>
              <a:t>74 year old male DM1 x 40 years.</a:t>
            </a:r>
          </a:p>
          <a:p>
            <a:r>
              <a:rPr lang="en-US" dirty="0" smtClean="0"/>
              <a:t>MDI with </a:t>
            </a:r>
            <a:r>
              <a:rPr lang="en-US" dirty="0" err="1" smtClean="0"/>
              <a:t>Levemir</a:t>
            </a:r>
            <a:r>
              <a:rPr lang="en-US" dirty="0" smtClean="0"/>
              <a:t> 17 units </a:t>
            </a:r>
            <a:r>
              <a:rPr lang="en-US" dirty="0" err="1" smtClean="0"/>
              <a:t>hs</a:t>
            </a:r>
            <a:r>
              <a:rPr lang="en-US" dirty="0" smtClean="0"/>
              <a:t> and </a:t>
            </a:r>
            <a:r>
              <a:rPr lang="en-US" dirty="0" err="1" smtClean="0"/>
              <a:t>NovoRapid</a:t>
            </a:r>
            <a:r>
              <a:rPr lang="en-US" dirty="0" smtClean="0"/>
              <a:t> at meals.</a:t>
            </a:r>
          </a:p>
          <a:p>
            <a:r>
              <a:rPr lang="en-US" dirty="0" smtClean="0"/>
              <a:t>Pre-op instructions take half usual </a:t>
            </a:r>
            <a:r>
              <a:rPr lang="en-US" dirty="0" err="1" smtClean="0"/>
              <a:t>Levemir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Pre-op glucose 17.8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r>
              <a:rPr lang="en-US" dirty="0" smtClean="0"/>
              <a:t>Day 2 given half dose again at </a:t>
            </a:r>
            <a:r>
              <a:rPr lang="en-US" dirty="0" err="1" smtClean="0"/>
              <a:t>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Day 3, ICU on 8 units/</a:t>
            </a:r>
            <a:r>
              <a:rPr lang="en-US" dirty="0" err="1" smtClean="0"/>
              <a:t>hr</a:t>
            </a:r>
            <a:r>
              <a:rPr lang="en-US" dirty="0" smtClean="0"/>
              <a:t> insulin drip.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AC810"/>
                </a:solidFill>
              </a:rPr>
              <a:t>Addition to Insulin Order Set for NPO Patients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768242" cy="4525963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36576" indent="0">
              <a:buNone/>
            </a:pPr>
            <a:r>
              <a:rPr lang="en-US" b="1" dirty="0" smtClean="0"/>
              <a:t>PRE-OP NPO:</a:t>
            </a:r>
          </a:p>
          <a:p>
            <a:pPr lvl="1">
              <a:buFont typeface="Wingdings" charset="2"/>
              <a:buChar char="q"/>
            </a:pPr>
            <a:r>
              <a:rPr lang="en-US" b="1" dirty="0" smtClean="0"/>
              <a:t> </a:t>
            </a:r>
            <a:r>
              <a:rPr lang="en-US" dirty="0" smtClean="0"/>
              <a:t>Give usual dose of Lantus of NPH </a:t>
            </a:r>
          </a:p>
          <a:p>
            <a:pPr marL="448056" lvl="1" indent="0">
              <a:buNone/>
            </a:pPr>
            <a:r>
              <a:rPr lang="en-US" b="1" dirty="0" smtClean="0"/>
              <a:t>OR</a:t>
            </a:r>
            <a:endParaRPr lang="en-US" b="1" dirty="0"/>
          </a:p>
          <a:p>
            <a:pPr marL="681228" lvl="1" indent="-342900">
              <a:buFont typeface="Wingdings" charset="2"/>
              <a:buChar char="q"/>
            </a:pPr>
            <a:r>
              <a:rPr lang="en-US" sz="2400" dirty="0" smtClean="0"/>
              <a:t>Reduce night time NPH or Lantus by 20%.</a:t>
            </a:r>
          </a:p>
          <a:p>
            <a:pPr marL="681228" lvl="1" indent="-342900">
              <a:buFont typeface="Wingdings" charset="2"/>
              <a:buChar char="q"/>
            </a:pPr>
            <a:r>
              <a:rPr lang="en-US" sz="2400" dirty="0" smtClean="0"/>
              <a:t>AM of procedure reduce AM NPH by 50% or Lantus/</a:t>
            </a:r>
            <a:r>
              <a:rPr lang="en-US" sz="2400" dirty="0" err="1"/>
              <a:t>L</a:t>
            </a:r>
            <a:r>
              <a:rPr lang="en-US" sz="2400" dirty="0" err="1" smtClean="0"/>
              <a:t>evemir</a:t>
            </a:r>
            <a:r>
              <a:rPr lang="en-US" sz="2400" dirty="0" smtClean="0"/>
              <a:t> by 20% and HOLD other scheduled </a:t>
            </a:r>
            <a:r>
              <a:rPr lang="en-US" sz="2400" dirty="0" err="1" smtClean="0"/>
              <a:t>insulins</a:t>
            </a:r>
            <a:r>
              <a:rPr lang="en-US" sz="2400" dirty="0" smtClean="0"/>
              <a:t>.</a:t>
            </a:r>
          </a:p>
          <a:p>
            <a:pPr marL="33832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GR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 cmpd="sng">
            <a:solidFill>
              <a:srgbClr val="6EA0B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56 year old woman in PACU Friday afternoon post </a:t>
            </a:r>
            <a:r>
              <a:rPr lang="en-US" i="1" dirty="0" smtClean="0"/>
              <a:t>elective </a:t>
            </a:r>
            <a:r>
              <a:rPr lang="en-US" dirty="0" smtClean="0"/>
              <a:t>TKR.</a:t>
            </a:r>
          </a:p>
          <a:p>
            <a:r>
              <a:rPr lang="en-US" dirty="0" smtClean="0"/>
              <a:t>DM 2 x 8 years.  Rx Metformin, Januvia and </a:t>
            </a:r>
            <a:r>
              <a:rPr lang="en-US" dirty="0" err="1"/>
              <a:t>G</a:t>
            </a:r>
            <a:r>
              <a:rPr lang="en-US" dirty="0" err="1" smtClean="0"/>
              <a:t>liclazide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Pre-op:  A1c 10.4% and Fasting BG 13.7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D9DF33"/>
                </a:solidFill>
                <a:sym typeface="Wingdings"/>
              </a:rPr>
              <a:t>START multiple daily injections of insulin with basal and prandial and correction on insulin order set.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Insulin Needles</a:t>
            </a:r>
            <a:endParaRPr lang="en-US" dirty="0"/>
          </a:p>
        </p:txBody>
      </p:sp>
      <p:pic>
        <p:nvPicPr>
          <p:cNvPr id="4" name="Content Placeholder 3" descr="pen needl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 b="18591"/>
          <a:stretch>
            <a:fillRect/>
          </a:stretch>
        </p:blipFill>
        <p:spPr>
          <a:xfrm>
            <a:off x="1227698" y="2035966"/>
            <a:ext cx="6915244" cy="360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4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to Start an Insulin Drip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0" y="1981201"/>
            <a:ext cx="4089275" cy="39751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Blood glucose &gt; 11 </a:t>
            </a:r>
            <a:r>
              <a:rPr lang="en-US" b="1" dirty="0" err="1" smtClean="0"/>
              <a:t>mmol</a:t>
            </a:r>
            <a:r>
              <a:rPr lang="en-US" b="1" dirty="0" smtClean="0"/>
              <a:t>/L start insulin drip for 48h </a:t>
            </a:r>
            <a:r>
              <a:rPr lang="en-US" b="1" dirty="0"/>
              <a:t>(</a:t>
            </a:r>
            <a:r>
              <a:rPr lang="en-US" b="1" dirty="0" smtClean="0"/>
              <a:t>especially if STEMI).</a:t>
            </a:r>
          </a:p>
          <a:p>
            <a:r>
              <a:rPr lang="en-US" b="1" dirty="0" smtClean="0"/>
              <a:t>Need an insulin order set aiming for glucose level of  8.0 – 10.0 </a:t>
            </a:r>
            <a:r>
              <a:rPr lang="en-US" b="1" dirty="0" err="1" smtClean="0"/>
              <a:t>mmol</a:t>
            </a:r>
            <a:r>
              <a:rPr lang="en-US" b="1" dirty="0" smtClean="0"/>
              <a:t>/L</a:t>
            </a:r>
          </a:p>
          <a:p>
            <a:r>
              <a:rPr lang="en-US" dirty="0" smtClean="0"/>
              <a:t>Depending on A1C and clinical parameters start  oral agents or multiple daily injections of insulin when drip stopped.</a:t>
            </a:r>
            <a:endParaRPr lang="en-US" dirty="0"/>
          </a:p>
        </p:txBody>
      </p:sp>
      <p:pic>
        <p:nvPicPr>
          <p:cNvPr id="5" name="Content Placeholder 4" descr="insulin dri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b="6691"/>
          <a:stretch>
            <a:fillRect/>
          </a:stretch>
        </p:blipFill>
        <p:spPr>
          <a:xfrm>
            <a:off x="5357899" y="1876551"/>
            <a:ext cx="3059960" cy="3786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40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AC810"/>
                </a:solidFill>
              </a:rPr>
              <a:t>Proposed Addition to IV Insulin Order Set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6EA0B0"/>
            </a:solidFill>
          </a:ln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338328" lvl="1" indent="0">
              <a:buNone/>
            </a:pPr>
            <a:r>
              <a:rPr lang="en-US" b="1" dirty="0" smtClean="0"/>
              <a:t>For transition from insulin drip to subcutaneous insulin:</a:t>
            </a:r>
            <a:r>
              <a:rPr lang="en-US" dirty="0" smtClean="0"/>
              <a:t>  STOP insulin drip </a:t>
            </a:r>
          </a:p>
          <a:p>
            <a:pPr marL="964692" lvl="2" indent="-342900">
              <a:buFont typeface="Wingdings" charset="2"/>
              <a:buChar char="q"/>
            </a:pPr>
            <a:r>
              <a:rPr lang="en-US" dirty="0" smtClean="0"/>
              <a:t>30 - 60 minutes after first injection of Rapid acting or Regular insulin</a:t>
            </a:r>
          </a:p>
          <a:p>
            <a:pPr marL="964692" lvl="2" indent="-342900">
              <a:buFont typeface="Wingdings" charset="2"/>
              <a:buChar char="q"/>
            </a:pPr>
            <a:r>
              <a:rPr lang="en-US" dirty="0" smtClean="0"/>
              <a:t>2 hours after first dose of NPH or Lantus (if no Rapid/R given).</a:t>
            </a:r>
          </a:p>
          <a:p>
            <a:pPr marL="964692" lvl="2" indent="-342900">
              <a:buFont typeface="Wingdings" charset="2"/>
              <a:buChar char="q"/>
            </a:pPr>
            <a:r>
              <a:rPr lang="en-US" dirty="0" smtClean="0"/>
              <a:t>Ensure basal insulin is ordered if insulin drip dose </a:t>
            </a:r>
            <a:r>
              <a:rPr lang="en-US" u="sng" dirty="0" smtClean="0"/>
              <a:t>&gt;</a:t>
            </a:r>
            <a:r>
              <a:rPr lang="en-US" dirty="0" smtClean="0"/>
              <a:t>1 units/</a:t>
            </a:r>
            <a:r>
              <a:rPr lang="en-US" dirty="0" err="1" smtClean="0"/>
              <a:t>hr</a:t>
            </a:r>
            <a:r>
              <a:rPr lang="en-US" dirty="0" smtClean="0"/>
              <a:t> in patient not on home insulin (i.e. 40% of total daily insulin drip dose as basal +/- 0.1 unit/kg Rapid insulin at each meal).</a:t>
            </a:r>
          </a:p>
          <a:p>
            <a:pPr marL="964692" lvl="2" indent="-342900"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6EA0B0"/>
            </a:solidFill>
          </a:ln>
        </p:spPr>
        <p:txBody>
          <a:bodyPr/>
          <a:lstStyle/>
          <a:p>
            <a:r>
              <a:rPr lang="en-US" dirty="0" smtClean="0"/>
              <a:t>A 52 year old male is admitted unresponsive with a subarachnoid bleed.</a:t>
            </a:r>
          </a:p>
          <a:p>
            <a:r>
              <a:rPr lang="en-US" dirty="0" smtClean="0"/>
              <a:t>He has known childhood onset DM 1 and adult obesity and is on an </a:t>
            </a:r>
            <a:r>
              <a:rPr lang="en-US" dirty="0"/>
              <a:t>i</a:t>
            </a:r>
            <a:r>
              <a:rPr lang="en-US" dirty="0" smtClean="0"/>
              <a:t>nsulin pump and metformin.</a:t>
            </a:r>
          </a:p>
          <a:p>
            <a:r>
              <a:rPr lang="en-US" dirty="0" smtClean="0"/>
              <a:t>Blood glucose in ER is 6.0 </a:t>
            </a:r>
            <a:r>
              <a:rPr lang="en-US" dirty="0" err="1" smtClean="0"/>
              <a:t>mmol</a:t>
            </a:r>
            <a:r>
              <a:rPr lang="en-US" dirty="0" smtClean="0"/>
              <a:t>/L and repeated in NICU is 5.6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r>
              <a:rPr lang="en-US" dirty="0" smtClean="0"/>
              <a:t>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6EA0B0"/>
            </a:solidFill>
          </a:ln>
        </p:spPr>
        <p:txBody>
          <a:bodyPr/>
          <a:lstStyle/>
          <a:p>
            <a:r>
              <a:rPr lang="en-US" dirty="0" smtClean="0"/>
              <a:t>A 52 year old male is admitted unresponsive with a subarachnoid bleed.</a:t>
            </a:r>
          </a:p>
          <a:p>
            <a:r>
              <a:rPr lang="en-US" dirty="0" smtClean="0"/>
              <a:t>He has known childhood onset DM 1 and adult obesity and is on an </a:t>
            </a:r>
            <a:r>
              <a:rPr lang="en-US" dirty="0"/>
              <a:t>i</a:t>
            </a:r>
            <a:r>
              <a:rPr lang="en-US" dirty="0" smtClean="0"/>
              <a:t>nsulin pump and metformin.</a:t>
            </a:r>
          </a:p>
          <a:p>
            <a:r>
              <a:rPr lang="en-US" dirty="0" smtClean="0"/>
              <a:t>Blood glucose in ER is 6.0 </a:t>
            </a:r>
            <a:r>
              <a:rPr lang="en-US" dirty="0" err="1" smtClean="0"/>
              <a:t>mmol</a:t>
            </a:r>
            <a:r>
              <a:rPr lang="en-US" dirty="0" smtClean="0"/>
              <a:t>/L and repeated in NICU is 5.6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r>
              <a:rPr lang="en-US" dirty="0" smtClean="0"/>
              <a:t>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MP 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7467600" cy="4525963"/>
          </a:xfrm>
          <a:ln>
            <a:solidFill>
              <a:srgbClr val="6EA0B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A.  Stop the pump.</a:t>
            </a:r>
          </a:p>
          <a:p>
            <a:r>
              <a:rPr lang="en-US" sz="2400" dirty="0" smtClean="0"/>
              <a:t>B.  Continue the pump.</a:t>
            </a:r>
          </a:p>
          <a:p>
            <a:r>
              <a:rPr lang="en-US" sz="2400" dirty="0" smtClean="0"/>
              <a:t>C.  Call a friend.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When Should Insulin Pump Therapy be Stopped?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2114213"/>
            <a:ext cx="4067549" cy="4343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During prolonged surgical procedures.</a:t>
            </a:r>
          </a:p>
          <a:p>
            <a:r>
              <a:rPr lang="en-US" sz="2400" dirty="0" smtClean="0"/>
              <a:t>When post-op analgesic requirements are expected to be high.</a:t>
            </a:r>
          </a:p>
          <a:p>
            <a:r>
              <a:rPr lang="en-US" sz="2400" dirty="0" smtClean="0"/>
              <a:t>In patients unable to reliably count carbs, monitor glucose and use pump functions.</a:t>
            </a:r>
          </a:p>
          <a:p>
            <a:endParaRPr lang="en-US" sz="2400" dirty="0" smtClean="0"/>
          </a:p>
        </p:txBody>
      </p:sp>
      <p:pic>
        <p:nvPicPr>
          <p:cNvPr id="5" name="Content Placeholder 4" descr="insulin-pump-tech-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18453"/>
          <a:stretch>
            <a:fillRect/>
          </a:stretch>
        </p:blipFill>
        <p:spPr>
          <a:xfrm>
            <a:off x="5062351" y="2431669"/>
            <a:ext cx="2886355" cy="3136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23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Minimed</a:t>
            </a:r>
            <a:r>
              <a:rPr lang="en-US" dirty="0" smtClean="0"/>
              <a:t> </a:t>
            </a:r>
            <a:r>
              <a:rPr lang="en-US" dirty="0" err="1" smtClean="0"/>
              <a:t>Veo</a:t>
            </a:r>
            <a:r>
              <a:rPr lang="en-US" dirty="0" smtClean="0"/>
              <a:t> Pump</a:t>
            </a:r>
            <a:endParaRPr lang="en-US" dirty="0"/>
          </a:p>
        </p:txBody>
      </p:sp>
      <p:pic>
        <p:nvPicPr>
          <p:cNvPr id="5" name="Content Placeholder 4" descr="pump low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0" b="-6310"/>
          <a:stretch>
            <a:fillRect/>
          </a:stretch>
        </p:blipFill>
        <p:spPr>
          <a:xfrm>
            <a:off x="576311" y="2270280"/>
            <a:ext cx="3356937" cy="2898448"/>
          </a:xfrm>
          <a:ln w="19050" cmpd="sng">
            <a:solidFill>
              <a:srgbClr val="6EA0B0"/>
            </a:solidFill>
          </a:ln>
        </p:spPr>
      </p:pic>
      <p:pic>
        <p:nvPicPr>
          <p:cNvPr id="4" name="Content Placeholder 3" descr="veo 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84" b="-26384"/>
          <a:stretch>
            <a:fillRect/>
          </a:stretch>
        </p:blipFill>
        <p:spPr>
          <a:xfrm>
            <a:off x="4356846" y="1600200"/>
            <a:ext cx="3657600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64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AC810"/>
                </a:solidFill>
              </a:rPr>
              <a:t>OmniPod</a:t>
            </a:r>
            <a:r>
              <a:rPr lang="en-US" dirty="0" smtClean="0">
                <a:solidFill>
                  <a:srgbClr val="FAC810"/>
                </a:solidFill>
              </a:rPr>
              <a:t> Insulin Pump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‘Tubeless Pump’.</a:t>
            </a:r>
          </a:p>
          <a:p>
            <a:r>
              <a:rPr lang="en-US" dirty="0" smtClean="0"/>
              <a:t>Glucose meter is remote control but basal will infuse automatically.</a:t>
            </a:r>
          </a:p>
          <a:p>
            <a:r>
              <a:rPr lang="en-US" dirty="0" smtClean="0"/>
              <a:t>Holds 200 units.</a:t>
            </a:r>
          </a:p>
          <a:p>
            <a:endParaRPr lang="en-US" dirty="0"/>
          </a:p>
          <a:p>
            <a:r>
              <a:rPr lang="en-US" dirty="0" smtClean="0"/>
              <a:t>Patch pumps to come for DM2</a:t>
            </a:r>
            <a:endParaRPr lang="en-US" dirty="0"/>
          </a:p>
        </p:txBody>
      </p:sp>
      <p:pic>
        <p:nvPicPr>
          <p:cNvPr id="7" name="Content Placeholder 6" descr="omnipod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30" b="-3053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5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Non-Pump Insulin Delivery Devices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25649" y="2555606"/>
            <a:ext cx="4040188" cy="838200"/>
          </a:xfrm>
        </p:spPr>
        <p:txBody>
          <a:bodyPr/>
          <a:lstStyle/>
          <a:p>
            <a:r>
              <a:rPr lang="en-US" dirty="0" smtClean="0"/>
              <a:t>Insulin </a:t>
            </a:r>
            <a:r>
              <a:rPr lang="en-US" dirty="0"/>
              <a:t>P</a:t>
            </a:r>
            <a:r>
              <a:rPr lang="en-US" dirty="0" smtClean="0"/>
              <a:t>atch </a:t>
            </a:r>
            <a:r>
              <a:rPr lang="en-US" dirty="0"/>
              <a:t>P</a:t>
            </a:r>
            <a:r>
              <a:rPr lang="en-US" dirty="0" smtClean="0"/>
              <a:t>ens</a:t>
            </a:r>
            <a:endParaRPr lang="en-US" dirty="0"/>
          </a:p>
        </p:txBody>
      </p:sp>
      <p:pic>
        <p:nvPicPr>
          <p:cNvPr id="10" name="Content Placeholder 9" descr="V go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89" r="-44289"/>
          <a:stretch>
            <a:fillRect/>
          </a:stretch>
        </p:blipFill>
        <p:spPr>
          <a:xfrm>
            <a:off x="740664" y="3393806"/>
            <a:ext cx="3462779" cy="2657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31578" y="2474099"/>
            <a:ext cx="3767328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V-Go dual Chamber Patch Pen</a:t>
            </a:r>
            <a:endParaRPr lang="en-US" dirty="0"/>
          </a:p>
        </p:txBody>
      </p:sp>
      <p:pic>
        <p:nvPicPr>
          <p:cNvPr id="11" name="Content Placeholder 10" descr="V go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5" r="-15145"/>
          <a:stretch>
            <a:fillRect/>
          </a:stretch>
        </p:blipFill>
        <p:spPr>
          <a:xfrm>
            <a:off x="4797901" y="3581622"/>
            <a:ext cx="2883210" cy="2212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37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ens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39" b="-27539"/>
          <a:stretch>
            <a:fillRect/>
          </a:stretch>
        </p:blipFill>
        <p:spPr>
          <a:xfrm>
            <a:off x="980880" y="1146175"/>
            <a:ext cx="746760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6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edback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26" y="2420248"/>
            <a:ext cx="2397626" cy="237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solidFill>
                  <a:srgbClr val="FAC810"/>
                </a:solidFill>
              </a:rPr>
              <a:t>Diabetes in New Brunswick Hospitals</a:t>
            </a:r>
          </a:p>
        </p:txBody>
      </p:sp>
      <p:graphicFrame>
        <p:nvGraphicFramePr>
          <p:cNvPr id="63489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641568"/>
              </p:ext>
            </p:extLst>
          </p:nvPr>
        </p:nvGraphicFramePr>
        <p:xfrm>
          <a:off x="339725" y="860425"/>
          <a:ext cx="413385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3" imgW="4140200" imgH="4635500" progId="Excel.Sheet.8">
                  <p:embed/>
                </p:oleObj>
              </mc:Choice>
              <mc:Fallback>
                <p:oleObj name="Worksheet" r:id="rId3" imgW="4140200" imgH="46355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860425"/>
                        <a:ext cx="413385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1100047_Generic__hospital_ward__beds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778237" y="2278077"/>
            <a:ext cx="4856162" cy="3240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96198" y="4707241"/>
            <a:ext cx="341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</a:t>
            </a:r>
            <a:r>
              <a:rPr lang="en-US" sz="2400" dirty="0"/>
              <a:t>B</a:t>
            </a:r>
            <a:r>
              <a:rPr lang="en-US" sz="2400" dirty="0" smtClean="0"/>
              <a:t>runswick Bed Days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9C06B"/>
                </a:solidFill>
                <a:latin typeface="Georgia" pitchFamily="18" charset="0"/>
              </a:rPr>
              <a:t>Hyperglycemia in Inpatients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679700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Hyperglycemia, regardless of prior diagnosis of diabetes, is a marker of poor clinical outcome.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New hyperglycemia is an independent marker for increased mortality, especially in non-ICU patients.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Hyperglycemia is associated with prolonged hospital stay, infection, disability after hospital discharge and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426" y="3746976"/>
            <a:ext cx="8123947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Stress Hyperglycemia or </a:t>
            </a:r>
            <a:r>
              <a:rPr lang="en-US" sz="3200" dirty="0"/>
              <a:t>U</a:t>
            </a:r>
            <a:r>
              <a:rPr lang="en-US" sz="3200" dirty="0" smtClean="0"/>
              <a:t>ndiagnosed DM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6" name="Picture Placeholder 5" descr="CCU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b="1464"/>
          <a:stretch>
            <a:fillRect/>
          </a:stretch>
        </p:blipFill>
        <p:spPr>
          <a:xfrm>
            <a:off x="2056196" y="893308"/>
            <a:ext cx="5031609" cy="3375800"/>
          </a:xfrm>
        </p:spPr>
      </p:pic>
    </p:spTree>
    <p:extLst>
      <p:ext uri="{BB962C8B-B14F-4D97-AF65-F5344CB8AC3E}">
        <p14:creationId xmlns:p14="http://schemas.microsoft.com/office/powerpoint/2010/main" val="3754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Hyperglycemia: a Common Comorbidity in Medical-Surgical Patients in Hospital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31237"/>
              </p:ext>
            </p:extLst>
          </p:nvPr>
        </p:nvGraphicFramePr>
        <p:xfrm>
          <a:off x="895118" y="1914646"/>
          <a:ext cx="7476090" cy="489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29200" y="4167188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101018"/>
                </a:solidFill>
                <a:latin typeface="Garamond" charset="0"/>
              </a:rPr>
              <a:t>1.7% mortality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47246" y="4188282"/>
            <a:ext cx="182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101018"/>
                </a:solidFill>
                <a:latin typeface="Garamond" charset="0"/>
              </a:rPr>
              <a:t>3% mortality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86100" y="3709988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101018"/>
                </a:solidFill>
                <a:latin typeface="Garamond" charset="0"/>
              </a:rPr>
              <a:t>16% mortality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537200" y="6194425"/>
            <a:ext cx="246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Garamond" charset="0"/>
              </a:rPr>
              <a:t>Umpierrez JCEM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AC810"/>
                </a:solidFill>
              </a:rPr>
              <a:t>Criteria to diagnose diabetes</a:t>
            </a:r>
            <a:endParaRPr lang="en-US" dirty="0">
              <a:solidFill>
                <a:srgbClr val="FAC8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65402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A1C </a:t>
            </a:r>
            <a:r>
              <a:rPr lang="en-US" sz="2800" u="sng" dirty="0" smtClean="0"/>
              <a:t>&gt;</a:t>
            </a:r>
            <a:r>
              <a:rPr lang="en-US" sz="2800" dirty="0" smtClean="0"/>
              <a:t> 6.5%</a:t>
            </a:r>
          </a:p>
          <a:p>
            <a:r>
              <a:rPr lang="en-US" sz="2800" dirty="0" smtClean="0"/>
              <a:t>FBG </a:t>
            </a:r>
            <a:r>
              <a:rPr lang="en-US" sz="2800" u="sng" dirty="0" smtClean="0"/>
              <a:t>&gt;</a:t>
            </a:r>
            <a:r>
              <a:rPr lang="en-US" sz="2800" dirty="0" smtClean="0"/>
              <a:t> 7.0 </a:t>
            </a:r>
            <a:r>
              <a:rPr lang="en-US" sz="2800" dirty="0" err="1" smtClean="0"/>
              <a:t>mmo</a:t>
            </a:r>
            <a:r>
              <a:rPr lang="en-US" sz="2800" dirty="0" smtClean="0"/>
              <a:t>/L</a:t>
            </a:r>
          </a:p>
          <a:p>
            <a:r>
              <a:rPr lang="en-US" sz="2800" dirty="0" smtClean="0"/>
              <a:t>Classic symptoms and random glucose </a:t>
            </a:r>
            <a:r>
              <a:rPr lang="en-US" sz="2800" u="sng" dirty="0" smtClean="0"/>
              <a:t>&gt;</a:t>
            </a:r>
            <a:r>
              <a:rPr lang="en-US" sz="2800" dirty="0" smtClean="0"/>
              <a:t>11 </a:t>
            </a:r>
            <a:r>
              <a:rPr lang="en-US" sz="2800" dirty="0" err="1" smtClean="0"/>
              <a:t>mmol</a:t>
            </a:r>
            <a:r>
              <a:rPr lang="en-US" sz="2800" dirty="0" smtClean="0"/>
              <a:t>/L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1058958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enesis">
    <a:dk1>
      <a:sysClr val="windowText" lastClr="000000"/>
    </a:dk1>
    <a:lt1>
      <a:sysClr val="window" lastClr="FFFFFF"/>
    </a:lt1>
    <a:dk2>
      <a:srgbClr val="465466"/>
    </a:dk2>
    <a:lt2>
      <a:srgbClr val="BBD7F8"/>
    </a:lt2>
    <a:accent1>
      <a:srgbClr val="80B606"/>
    </a:accent1>
    <a:accent2>
      <a:srgbClr val="E29F1D"/>
    </a:accent2>
    <a:accent3>
      <a:srgbClr val="2397E2"/>
    </a:accent3>
    <a:accent4>
      <a:srgbClr val="35ACA2"/>
    </a:accent4>
    <a:accent5>
      <a:srgbClr val="5430BB"/>
    </a:accent5>
    <a:accent6>
      <a:srgbClr val="8D34E0"/>
    </a:accent6>
    <a:hlink>
      <a:srgbClr val="00B0F0"/>
    </a:hlink>
    <a:folHlink>
      <a:srgbClr val="0070C0"/>
    </a:folHlink>
  </a:clrScheme>
  <a:fontScheme name="Genesis">
    <a:majorFont>
      <a:latin typeface="Calisto MT"/>
      <a:ea typeface=""/>
      <a:cs typeface=""/>
      <a:font script="Jpan" typeface="ＭＳ 明朝"/>
      <a:font script="Hans" typeface="宋体"/>
      <a:font script="Hant" typeface="新細明體"/>
    </a:majorFont>
    <a:minorFont>
      <a:latin typeface="Calisto MT"/>
      <a:ea typeface=""/>
      <a:cs typeface=""/>
      <a:font script="Jpan" typeface="ＭＳ 明朝"/>
      <a:font script="Hans" typeface="宋体"/>
      <a:font script="Hant" typeface="新細明體"/>
    </a:minorFont>
  </a:fontScheme>
  <a:fmtScheme name="Genesis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70000"/>
              <a:satMod val="100000"/>
              <a:greenMod val="110000"/>
            </a:schemeClr>
          </a:gs>
          <a:gs pos="75000">
            <a:schemeClr val="phClr">
              <a:tint val="40000"/>
              <a:satMod val="150000"/>
              <a:redMod val="100000"/>
              <a:blueMod val="100000"/>
            </a:schemeClr>
          </a:gs>
          <a:gs pos="100000">
            <a:schemeClr val="phClr">
              <a:tint val="60000"/>
              <a:satMod val="120000"/>
              <a:redMod val="100000"/>
              <a:blueMod val="100000"/>
            </a:schemeClr>
          </a:gs>
        </a:gsLst>
        <a:path path="circle">
          <a:fillToRect l="25000" t="25000" r="5000" b="5000"/>
        </a:path>
      </a:gradFill>
      <a:gradFill rotWithShape="1">
        <a:gsLst>
          <a:gs pos="0">
            <a:schemeClr val="phClr">
              <a:tint val="50000"/>
              <a:shade val="100000"/>
              <a:alpha val="100000"/>
              <a:satMod val="150000"/>
            </a:schemeClr>
          </a:gs>
          <a:gs pos="40000">
            <a:schemeClr val="phClr">
              <a:tint val="70000"/>
              <a:shade val="100000"/>
              <a:alpha val="100000"/>
              <a:satMod val="150000"/>
            </a:schemeClr>
          </a:gs>
          <a:gs pos="100000">
            <a:schemeClr val="phClr">
              <a:shade val="90000"/>
              <a:satMod val="110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a:effectStyle>
      <a:effectStyle>
        <a:effectLst>
          <a:innerShdw blurRad="50800" dist="25400" dir="13500000">
            <a:srgbClr val="000000">
              <a:alpha val="75000"/>
            </a:srgbClr>
          </a:innerShdw>
          <a:reflection blurRad="101600" stA="40000" endPos="50000" dist="63500" dir="5400000" fadeDir="7200000" sy="-100000" kx="300000" rotWithShape="0"/>
        </a:effectLst>
        <a:scene3d>
          <a:camera prst="orthographicFront">
            <a:rot lat="0" lon="0" rev="0"/>
          </a:camera>
          <a:lightRig rig="chilly" dir="tr">
            <a:rot lat="0" lon="0" rev="1200000"/>
          </a:lightRig>
        </a:scene3d>
        <a:sp3d prstMaterial="plastic">
          <a:bevelT w="0" h="0"/>
        </a:sp3d>
      </a:effectStyle>
    </a:effectStyleLst>
    <a:bgFillStyleLst>
      <a:blipFill rotWithShape="1">
        <a:blip xmlns:r="http://schemas.openxmlformats.org/officeDocument/2006/relationships" r:embed="rId1"/>
        <a:stretch/>
      </a:blipFill>
      <a:blipFill rotWithShape="1">
        <a:blip xmlns:r="http://schemas.openxmlformats.org/officeDocument/2006/relationships" r:embed="rId2"/>
        <a:stretch/>
      </a:blipFill>
      <a:blipFill rotWithShape="1">
        <a:blip xmlns:r="http://schemas.openxmlformats.org/officeDocument/2006/relationships" r:embed="rId3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662</TotalTime>
  <Words>1572</Words>
  <Application>Microsoft Office PowerPoint</Application>
  <PresentationFormat>On-screen Show (4:3)</PresentationFormat>
  <Paragraphs>315</Paragraphs>
  <Slides>47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Technic</vt:lpstr>
      <vt:lpstr>Worksheet</vt:lpstr>
      <vt:lpstr>Chart</vt:lpstr>
      <vt:lpstr>Perioperative Glucose Control</vt:lpstr>
      <vt:lpstr>Case DM</vt:lpstr>
      <vt:lpstr>Case GR </vt:lpstr>
      <vt:lpstr>Case MM</vt:lpstr>
      <vt:lpstr>Diabetes in New Brunswick Hospitals</vt:lpstr>
      <vt:lpstr>Hyperglycemia in Inpatients</vt:lpstr>
      <vt:lpstr>Stress Hyperglycemia or Undiagnosed DM?</vt:lpstr>
      <vt:lpstr>Hyperglycemia: a Common Comorbidity in Medical-Surgical Patients in Hospital</vt:lpstr>
      <vt:lpstr>Criteria to diagnose diabetes</vt:lpstr>
      <vt:lpstr>Glycemic control in the perioperative period</vt:lpstr>
      <vt:lpstr>Undiagnosed Diabetes in Surgical Patients</vt:lpstr>
      <vt:lpstr>Preoperative  A1C</vt:lpstr>
      <vt:lpstr>Hyperglycemia and Post Operative Thromboembolic Disease</vt:lpstr>
      <vt:lpstr>PowerPoint Presentation</vt:lpstr>
      <vt:lpstr>Consensus Conference 2004</vt:lpstr>
      <vt:lpstr> </vt:lpstr>
      <vt:lpstr>Physiologic Insulin Secretion</vt:lpstr>
      <vt:lpstr>Advanced Type 2 Diabetes</vt:lpstr>
      <vt:lpstr>Type 1 Diabetes</vt:lpstr>
      <vt:lpstr> Sliding Scale Insulinle Glucose Control</vt:lpstr>
      <vt:lpstr>PowerPoint Presentation</vt:lpstr>
      <vt:lpstr>Subcutaneous Insulin Order Set</vt:lpstr>
      <vt:lpstr>Common Pitfalls of Insulin COS</vt:lpstr>
      <vt:lpstr>Distribution of Basal vs. Prandial</vt:lpstr>
      <vt:lpstr>Physiologic Insulin Replacement</vt:lpstr>
      <vt:lpstr>Insulin Orders</vt:lpstr>
      <vt:lpstr>PowerPoint Presentation</vt:lpstr>
      <vt:lpstr>In-Hospital Glycemic Targets</vt:lpstr>
      <vt:lpstr>Perioperative Glycemic Targets</vt:lpstr>
      <vt:lpstr>When is ‘Sliding Scale’ Alone OK? </vt:lpstr>
      <vt:lpstr>Surgery Ward - Early Results</vt:lpstr>
      <vt:lpstr>5600 COS Pilot – Poster Canadian Association of Hospital Pharmacists</vt:lpstr>
      <vt:lpstr>Case DM</vt:lpstr>
      <vt:lpstr>Addition to Insulin Order Set for NPO Patients</vt:lpstr>
      <vt:lpstr>Case GR </vt:lpstr>
      <vt:lpstr>Appropriate Insulin Needles</vt:lpstr>
      <vt:lpstr>When to Start an Insulin Drip</vt:lpstr>
      <vt:lpstr>Proposed Addition to IV Insulin Order Set</vt:lpstr>
      <vt:lpstr>Case MM</vt:lpstr>
      <vt:lpstr>Case MP Scenario 1</vt:lpstr>
      <vt:lpstr>Technologies</vt:lpstr>
      <vt:lpstr>When Should Insulin Pump Therapy be Stopped?</vt:lpstr>
      <vt:lpstr>Minimed Veo Pump</vt:lpstr>
      <vt:lpstr>OmniPod Insulin Pump</vt:lpstr>
      <vt:lpstr>Non-Pump Insulin Delivery Devices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Glucose Control</dc:title>
  <dc:creator>Mary Catherine</dc:creator>
  <cp:lastModifiedBy>MacSween, Dr. Mary (HorizonNB)</cp:lastModifiedBy>
  <cp:revision>44</cp:revision>
  <dcterms:created xsi:type="dcterms:W3CDTF">2014-09-07T22:18:08Z</dcterms:created>
  <dcterms:modified xsi:type="dcterms:W3CDTF">2015-05-19T11:38:55Z</dcterms:modified>
</cp:coreProperties>
</file>